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6" r:id="rId1"/>
  </p:sldMasterIdLst>
  <p:notesMasterIdLst>
    <p:notesMasterId r:id="rId28"/>
  </p:notesMasterIdLst>
  <p:handoutMasterIdLst>
    <p:handoutMasterId r:id="rId29"/>
  </p:handoutMasterIdLst>
  <p:sldIdLst>
    <p:sldId id="299" r:id="rId2"/>
    <p:sldId id="351" r:id="rId3"/>
    <p:sldId id="425" r:id="rId4"/>
    <p:sldId id="428" r:id="rId5"/>
    <p:sldId id="429" r:id="rId6"/>
    <p:sldId id="430" r:id="rId7"/>
    <p:sldId id="433" r:id="rId8"/>
    <p:sldId id="434" r:id="rId9"/>
    <p:sldId id="441" r:id="rId10"/>
    <p:sldId id="435" r:id="rId11"/>
    <p:sldId id="436" r:id="rId12"/>
    <p:sldId id="437" r:id="rId13"/>
    <p:sldId id="438" r:id="rId14"/>
    <p:sldId id="439" r:id="rId15"/>
    <p:sldId id="395" r:id="rId16"/>
    <p:sldId id="427" r:id="rId17"/>
    <p:sldId id="424" r:id="rId18"/>
    <p:sldId id="402" r:id="rId19"/>
    <p:sldId id="407" r:id="rId20"/>
    <p:sldId id="333" r:id="rId21"/>
    <p:sldId id="391" r:id="rId22"/>
    <p:sldId id="393" r:id="rId23"/>
    <p:sldId id="443" r:id="rId24"/>
    <p:sldId id="444" r:id="rId25"/>
    <p:sldId id="446" r:id="rId26"/>
    <p:sldId id="442" r:id="rId27"/>
  </p:sldIdLst>
  <p:sldSz cx="9906000" cy="6858000" type="A4"/>
  <p:notesSz cx="6669088" cy="97536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it-IT"/>
    </a:defPPr>
    <a:lvl1pPr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90000"/>
      </a:lnSpc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072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iPad" initials="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4FFB"/>
    <a:srgbClr val="FE9B03"/>
    <a:srgbClr val="B760F9"/>
    <a:srgbClr val="A2FFA3"/>
    <a:srgbClr val="00FF00"/>
    <a:srgbClr val="FDA4B5"/>
    <a:srgbClr val="8CF4EA"/>
    <a:srgbClr val="DAD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1" d="100"/>
          <a:sy n="121" d="100"/>
        </p:scale>
        <p:origin x="-1400" y="-200"/>
      </p:cViewPr>
      <p:guideLst>
        <p:guide orient="horz" pos="2160"/>
        <p:guide pos="3120"/>
      </p:guideLst>
    </p:cSldViewPr>
  </p:slideViewPr>
  <p:outlineViewPr>
    <p:cViewPr>
      <p:scale>
        <a:sx n="42" d="100"/>
        <a:sy n="42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502" y="-58"/>
      </p:cViewPr>
      <p:guideLst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5903913" y="9513888"/>
            <a:ext cx="3492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645" tIns="43890" rIns="84645" bIns="43890">
            <a:spAutoFit/>
          </a:bodyPr>
          <a:lstStyle/>
          <a:p>
            <a:pPr algn="r" defTabSz="838200"/>
            <a:fld id="{7F233321-39B3-EB48-A6E5-DD6BEB87CC9C}" type="slidenum">
              <a:rPr lang="it-IT" sz="1000"/>
              <a:pPr algn="r" defTabSz="838200"/>
              <a:t>‹n.›</a:t>
            </a:fld>
            <a:endParaRPr lang="it-IT" sz="1000"/>
          </a:p>
        </p:txBody>
      </p:sp>
    </p:spTree>
    <p:extLst>
      <p:ext uri="{BB962C8B-B14F-4D97-AF65-F5344CB8AC3E}">
        <p14:creationId xmlns:p14="http://schemas.microsoft.com/office/powerpoint/2010/main" val="207784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1290638" y="3944938"/>
            <a:ext cx="4619625" cy="1889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90288" tIns="45144" rIns="90288" bIns="45144" anchor="ctr"/>
          <a:lstStyle/>
          <a:p>
            <a:endParaRPr lang="it-IT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5848350" y="9513888"/>
            <a:ext cx="349250" cy="22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4645" tIns="43890" rIns="84645" bIns="43890">
            <a:spAutoFit/>
          </a:bodyPr>
          <a:lstStyle/>
          <a:p>
            <a:pPr algn="r" defTabSz="838200"/>
            <a:fld id="{87A853BE-F047-284C-A467-78779283E40C}" type="slidenum">
              <a:rPr lang="it-IT" sz="1000"/>
              <a:pPr algn="r" defTabSz="838200"/>
              <a:t>‹n.›</a:t>
            </a:fld>
            <a:endParaRPr lang="it-IT" sz="100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9025" y="677863"/>
            <a:ext cx="4938713" cy="34194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24388"/>
            <a:ext cx="5222875" cy="46878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915" tIns="43890" rIns="90915" bIns="4389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Flush left text</a:t>
            </a:r>
          </a:p>
          <a:p>
            <a:pPr lvl="0"/>
            <a:endParaRPr lang="it-IT" noProof="0" smtClean="0"/>
          </a:p>
          <a:p>
            <a:pPr lvl="1"/>
            <a:r>
              <a:rPr lang="it-IT" noProof="0" smtClean="0"/>
              <a:t>Bullet level</a:t>
            </a:r>
          </a:p>
          <a:p>
            <a:pPr lvl="2"/>
            <a:r>
              <a:rPr lang="it-IT" noProof="0" smtClean="0"/>
              <a:t>Dash level</a:t>
            </a:r>
          </a:p>
          <a:p>
            <a:pPr lvl="3"/>
            <a:r>
              <a:rPr lang="it-IT" noProof="0" smtClean="0"/>
              <a:t>Double dash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987800" y="9528175"/>
            <a:ext cx="1363663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915" tIns="43890" rIns="90915" bIns="43890">
            <a:spAutoFit/>
          </a:bodyPr>
          <a:lstStyle/>
          <a:p>
            <a:pPr algn="r" defTabSz="882650">
              <a:lnSpc>
                <a:spcPct val="100000"/>
              </a:lnSpc>
            </a:pPr>
            <a:r>
              <a:rPr lang="it-IT" sz="800"/>
              <a:t>000 / XX / 96 (AAa00000)</a:t>
            </a:r>
          </a:p>
        </p:txBody>
      </p:sp>
      <p:pic>
        <p:nvPicPr>
          <p:cNvPr id="3079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9518650"/>
            <a:ext cx="1506538" cy="16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151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895350" rtl="0" eaLnBrk="0" fontAlgn="base" hangingPunct="0">
      <a:lnSpc>
        <a:spcPts val="1300"/>
      </a:lnSpc>
      <a:spcBef>
        <a:spcPct val="0"/>
      </a:spcBef>
      <a:spcAft>
        <a:spcPct val="0"/>
      </a:spcAft>
      <a:tabLst>
        <a:tab pos="223838" algn="l"/>
        <a:tab pos="447675" algn="l"/>
        <a:tab pos="671513" algn="l"/>
      </a:tabLs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236538" indent="-122238" algn="l" defTabSz="895350" rtl="0" eaLnBrk="0" fontAlgn="base" hangingPunct="0">
      <a:lnSpc>
        <a:spcPts val="1300"/>
      </a:lnSpc>
      <a:spcBef>
        <a:spcPct val="0"/>
      </a:spcBef>
      <a:spcAft>
        <a:spcPct val="0"/>
      </a:spcAft>
      <a:buSzPct val="100000"/>
      <a:buChar char="•"/>
      <a:tabLst>
        <a:tab pos="223838" algn="l"/>
        <a:tab pos="447675" algn="l"/>
        <a:tab pos="671513" algn="l"/>
      </a:tabLs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458788" indent="-107950" algn="l" defTabSz="895350" rtl="0" eaLnBrk="0" fontAlgn="base" hangingPunct="0">
      <a:lnSpc>
        <a:spcPts val="1300"/>
      </a:lnSpc>
      <a:spcBef>
        <a:spcPct val="0"/>
      </a:spcBef>
      <a:spcAft>
        <a:spcPct val="0"/>
      </a:spcAft>
      <a:buSzPct val="100000"/>
      <a:buChar char="–"/>
      <a:tabLst>
        <a:tab pos="223838" algn="l"/>
        <a:tab pos="447675" algn="l"/>
        <a:tab pos="671513" algn="l"/>
      </a:tabLs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671513" indent="-98425" algn="l" defTabSz="895350" rtl="0" eaLnBrk="0" fontAlgn="base" hangingPunct="0">
      <a:lnSpc>
        <a:spcPts val="1300"/>
      </a:lnSpc>
      <a:spcBef>
        <a:spcPct val="0"/>
      </a:spcBef>
      <a:spcAft>
        <a:spcPct val="0"/>
      </a:spcAft>
      <a:buSzPct val="100000"/>
      <a:buChar char="-"/>
      <a:tabLst>
        <a:tab pos="223838" algn="l"/>
        <a:tab pos="447675" algn="l"/>
        <a:tab pos="671513" algn="l"/>
      </a:tabLs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12950" algn="l" defTabSz="895350" rtl="0" eaLnBrk="0" fontAlgn="base" hangingPunct="0">
      <a:lnSpc>
        <a:spcPts val="1300"/>
      </a:lnSpc>
      <a:spcBef>
        <a:spcPct val="0"/>
      </a:spcBef>
      <a:spcAft>
        <a:spcPct val="0"/>
      </a:spcAft>
      <a:tabLst>
        <a:tab pos="223838" algn="l"/>
        <a:tab pos="447675" algn="l"/>
        <a:tab pos="671513" algn="l"/>
      </a:tabLs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413425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167806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167806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16780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7167806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096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410793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512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957861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0110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45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963995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919696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2830065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686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338965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dirty="0"/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724153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6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  <p:extLst>
      <p:ext uri="{BB962C8B-B14F-4D97-AF65-F5344CB8AC3E}">
        <p14:creationId xmlns:p14="http://schemas.microsoft.com/office/powerpoint/2010/main" val="124324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38847" y="1295401"/>
            <a:ext cx="7028307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165" y="1524000"/>
            <a:ext cx="703967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65" y="3299013"/>
            <a:ext cx="703967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C5678-EE20-4FA5-88E2-6E0BD67A2E26}" type="datetime1">
              <a:rPr lang="en-US" smtClean="0"/>
              <a:t>18/03/19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48" y="611872"/>
            <a:ext cx="4419507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848" y="1787856"/>
            <a:ext cx="4419507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B8377-21E3-4835-B75D-4E2847E2750F}" type="datetime1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514835" y="359393"/>
            <a:ext cx="39624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51B39-B140-43FE-96DB-472A2B59CE7C}" type="datetime1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3941" y="368301"/>
            <a:ext cx="1651000" cy="55753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5047" y="368301"/>
            <a:ext cx="7247203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00BB2-27C5-458B-ABCE-839C88CF47CE}" type="datetime1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3834" y="3352802"/>
            <a:ext cx="9118335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3834" y="4771030"/>
            <a:ext cx="911833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4986D-6BE9-4264-908F-02DB36FD8D6C}" type="datetime1">
              <a:rPr lang="en-US" smtClean="0"/>
              <a:t>18/03/19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01895" y="363538"/>
            <a:ext cx="910221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9" y="2403145"/>
            <a:ext cx="872794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049" y="3736006"/>
            <a:ext cx="872794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AEA93-55E7-4DA9-90C2-089A26EEFEC4}" type="datetime1">
              <a:rPr lang="en-US" smtClean="0"/>
              <a:t>18/03/19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8" y="107576"/>
            <a:ext cx="8712466" cy="1336956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5048" y="1600201"/>
            <a:ext cx="416052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6994" y="1600201"/>
            <a:ext cx="416052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F3C7-6809-4F39-BD67-A75817BDDE0A}" type="datetime1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5047" y="107576"/>
            <a:ext cx="871246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047" y="1453225"/>
            <a:ext cx="416052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5047" y="2347416"/>
            <a:ext cx="416052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6993" y="1453225"/>
            <a:ext cx="416052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6993" y="2347416"/>
            <a:ext cx="416052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AEB24-CE78-465C-A726-91D0868FA48F}" type="datetime1">
              <a:rPr lang="en-US" smtClean="0"/>
              <a:t>18/03/19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AADF0-1749-4E8B-9691-B44A5F8C0895}" type="datetime1">
              <a:rPr lang="en-US" smtClean="0"/>
              <a:t>18/03/19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F628A-A867-4937-BBE5-207DB6F9C51A}" type="datetime1">
              <a:rPr lang="en-US" smtClean="0"/>
              <a:t>18/03/19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49" y="611872"/>
            <a:ext cx="416052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059" y="368300"/>
            <a:ext cx="416052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849" y="1787856"/>
            <a:ext cx="416052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BBB94-68E6-4675-A946-F1C5994EDBD7}" type="datetime1">
              <a:rPr lang="en-US" smtClean="0"/>
              <a:t>18/03/19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Footer Text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5048" y="107576"/>
            <a:ext cx="871246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5048" y="1600201"/>
            <a:ext cx="871246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8988" y="6275669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C4986D-6BE9-4264-908F-02DB36FD8D6C}" type="datetime1">
              <a:rPr lang="en-US" smtClean="0"/>
              <a:t>18/03/19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6497" y="6275669"/>
            <a:ext cx="52443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6065" y="6275669"/>
            <a:ext cx="1073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‹n.›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5" Type="http://schemas.openxmlformats.org/officeDocument/2006/relationships/image" Target="../media/image27.jpg"/><Relationship Id="rId6" Type="http://schemas.openxmlformats.org/officeDocument/2006/relationships/image" Target="../media/image28.jpg"/><Relationship Id="rId7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png"/><Relationship Id="rId5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hyperlink" Target="https://sites.google.com/site/garcerveteri/via-degli-inferi/via-degli-inferi-ITA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415925" y="1196975"/>
            <a:ext cx="8736013" cy="2187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defTabSz="898525">
              <a:lnSpc>
                <a:spcPts val="2200"/>
              </a:lnSpc>
              <a:defRPr/>
            </a:pPr>
            <a:endParaRPr lang="it-IT" sz="2400" b="1" dirty="0">
              <a:ea typeface="+mn-ea"/>
              <a:cs typeface="+mn-cs"/>
            </a:endParaRPr>
          </a:p>
          <a:p>
            <a:pPr algn="ctr" defTabSz="898525">
              <a:lnSpc>
                <a:spcPts val="2200"/>
              </a:lnSpc>
              <a:defRPr/>
            </a:pPr>
            <a:endParaRPr lang="it-IT" sz="2400" b="1" dirty="0">
              <a:ea typeface="+mn-ea"/>
              <a:cs typeface="+mn-cs"/>
            </a:endParaRPr>
          </a:p>
          <a:p>
            <a:pPr algn="ctr" defTabSz="898525">
              <a:lnSpc>
                <a:spcPts val="2200"/>
              </a:lnSpc>
              <a:defRPr/>
            </a:pPr>
            <a:endParaRPr lang="it-IT" sz="2400" b="1" dirty="0">
              <a:ea typeface="+mn-ea"/>
              <a:cs typeface="+mn-cs"/>
            </a:endParaRPr>
          </a:p>
          <a:p>
            <a:pPr algn="ctr">
              <a:defRPr/>
            </a:pPr>
            <a:endParaRPr lang="it-IT" sz="28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it-IT" sz="1800" b="1" dirty="0">
              <a:latin typeface="+mn-lt"/>
              <a:ea typeface="+mn-ea"/>
              <a:cs typeface="+mn-cs"/>
            </a:endParaRPr>
          </a:p>
          <a:p>
            <a:pPr algn="ctr">
              <a:defRPr/>
            </a:pPr>
            <a:endParaRPr lang="it-IT" sz="2400" b="1" dirty="0">
              <a:latin typeface="+mn-lt"/>
              <a:ea typeface="+mn-ea"/>
              <a:cs typeface="+mn-cs"/>
            </a:endParaRPr>
          </a:p>
          <a:p>
            <a:pPr marL="1520825" defTabSz="898525">
              <a:lnSpc>
                <a:spcPts val="2200"/>
              </a:lnSpc>
              <a:defRPr/>
            </a:pPr>
            <a:endParaRPr lang="it-IT" sz="1400" dirty="0"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584848" y="836712"/>
            <a:ext cx="6048672" cy="534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it-IT" sz="2000" i="1" dirty="0"/>
              <a:t>O Signore fammi strumento dell’amore e della pace: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dove è l’odio, ch’io porti l’amore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dove è offesa, ch’io porti il perdono,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dove è discordia, ch’io porti l’unione,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dove è l’errore, ch’io porti la verità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dove è tenebra, ch’io porti la luce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dove è sofferenza, ch’io porti la gioia.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Poiché io esisto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non per essere consolato, ma per consolare;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non per essere compreso, ma per comprendere;</a:t>
            </a:r>
          </a:p>
          <a:p>
            <a:pPr>
              <a:lnSpc>
                <a:spcPct val="100000"/>
              </a:lnSpc>
            </a:pPr>
            <a:r>
              <a:rPr lang="it-IT" sz="2000" i="1" dirty="0"/>
              <a:t>non per essere amato, ma per amare.</a:t>
            </a:r>
          </a:p>
          <a:p>
            <a:pPr>
              <a:lnSpc>
                <a:spcPct val="100000"/>
              </a:lnSpc>
            </a:pPr>
            <a:r>
              <a:rPr lang="it-IT" sz="2000" b="1" i="1" dirty="0" smtClean="0"/>
              <a:t>Poiché </a:t>
            </a:r>
            <a:r>
              <a:rPr lang="it-IT" sz="2000" b="1" i="1" dirty="0"/>
              <a:t>dando si riceve;</a:t>
            </a:r>
          </a:p>
          <a:p>
            <a:pPr>
              <a:lnSpc>
                <a:spcPct val="100000"/>
              </a:lnSpc>
            </a:pPr>
            <a:r>
              <a:rPr lang="it-IT" sz="2000" b="1" i="1" dirty="0"/>
              <a:t>perdonando si è perdonati;</a:t>
            </a:r>
          </a:p>
          <a:p>
            <a:pPr>
              <a:lnSpc>
                <a:spcPct val="100000"/>
              </a:lnSpc>
            </a:pPr>
            <a:r>
              <a:rPr lang="it-IT" sz="2000" b="1" i="1" dirty="0"/>
              <a:t>morendo si risuscita a vita nuova</a:t>
            </a:r>
            <a:r>
              <a:rPr lang="it-IT" sz="2000" i="1" dirty="0"/>
              <a:t>.</a:t>
            </a:r>
          </a:p>
          <a:p>
            <a:endParaRPr lang="it-IT" sz="800" dirty="0"/>
          </a:p>
          <a:p>
            <a:pPr algn="ctr"/>
            <a:r>
              <a:rPr lang="it-IT" sz="1600" dirty="0" smtClean="0"/>
              <a:t>(</a:t>
            </a:r>
            <a:r>
              <a:rPr lang="it-IT" sz="1600" dirty="0"/>
              <a:t>San Francesco di </a:t>
            </a:r>
            <a:r>
              <a:rPr lang="it-IT" sz="1600" dirty="0" smtClean="0"/>
              <a:t>Assisi)</a:t>
            </a:r>
          </a:p>
          <a:p>
            <a:pPr algn="ctr"/>
            <a:endParaRPr lang="it-IT" sz="1800" dirty="0" smtClean="0"/>
          </a:p>
          <a:p>
            <a:endParaRPr lang="it-IT" sz="800" dirty="0"/>
          </a:p>
          <a:p>
            <a:pPr algn="ctr"/>
            <a:r>
              <a:rPr lang="it-IT" sz="1800" b="1" dirty="0" smtClean="0"/>
              <a:t>Padre Nostro </a:t>
            </a:r>
            <a:r>
              <a:rPr lang="is-IS" sz="1800" dirty="0" smtClean="0"/>
              <a:t>…</a:t>
            </a:r>
            <a:endParaRPr lang="it-IT" sz="1800" dirty="0"/>
          </a:p>
        </p:txBody>
      </p:sp>
      <p:pic>
        <p:nvPicPr>
          <p:cNvPr id="2" name="Immagine 1" descr="Immagine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96" y="3212976"/>
            <a:ext cx="28083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68" y="1268760"/>
            <a:ext cx="1440160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23774" y="157129"/>
            <a:ext cx="9507731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3200" b="1" dirty="0" smtClean="0">
                <a:solidFill>
                  <a:srgbClr val="000090"/>
                </a:solidFill>
              </a:rPr>
              <a:t>1 </a:t>
            </a:r>
            <a:r>
              <a:rPr lang="mr-IN" sz="3200" b="1" dirty="0" smtClean="0">
                <a:solidFill>
                  <a:srgbClr val="000090"/>
                </a:solidFill>
              </a:rPr>
              <a:t>–</a:t>
            </a:r>
            <a:r>
              <a:rPr lang="it-IT" sz="3200" b="1" dirty="0" smtClean="0">
                <a:solidFill>
                  <a:srgbClr val="000090"/>
                </a:solidFill>
              </a:rPr>
              <a:t> Manutenzione  annuale  Chiesa</a:t>
            </a:r>
            <a:r>
              <a:rPr lang="it-IT" dirty="0" smtClean="0">
                <a:solidFill>
                  <a:srgbClr val="000090"/>
                </a:solidFill>
              </a:rPr>
              <a:t>: </a:t>
            </a:r>
            <a:r>
              <a:rPr lang="it-IT" sz="1800" dirty="0" smtClean="0">
                <a:solidFill>
                  <a:srgbClr val="000090"/>
                </a:solidFill>
              </a:rPr>
              <a:t>Lavori </a:t>
            </a:r>
            <a:r>
              <a:rPr lang="it-IT" sz="1800" dirty="0">
                <a:solidFill>
                  <a:srgbClr val="000090"/>
                </a:solidFill>
              </a:rPr>
              <a:t>di recupero e tinteggiatura dei muretti esterni di recinzione </a:t>
            </a:r>
            <a:r>
              <a:rPr lang="it-IT" sz="1800" dirty="0" smtClean="0">
                <a:solidFill>
                  <a:srgbClr val="000090"/>
                </a:solidFill>
              </a:rPr>
              <a:t>e dei </a:t>
            </a:r>
            <a:r>
              <a:rPr lang="it-IT" sz="1800" dirty="0">
                <a:solidFill>
                  <a:srgbClr val="000090"/>
                </a:solidFill>
              </a:rPr>
              <a:t>muretti/sedute </a:t>
            </a:r>
            <a:r>
              <a:rPr lang="it-IT" sz="1800" dirty="0" smtClean="0">
                <a:solidFill>
                  <a:srgbClr val="000090"/>
                </a:solidFill>
              </a:rPr>
              <a:t>interne; tinteggiatura </a:t>
            </a:r>
            <a:r>
              <a:rPr lang="it-IT" sz="1800" dirty="0">
                <a:solidFill>
                  <a:srgbClr val="000090"/>
                </a:solidFill>
              </a:rPr>
              <a:t>e ripresa intonaco  lato Chiesa</a:t>
            </a:r>
            <a:r>
              <a:rPr lang="it-IT" sz="1800" dirty="0" smtClean="0">
                <a:solidFill>
                  <a:srgbClr val="000090"/>
                </a:solidFill>
              </a:rPr>
              <a:t>; Tinteggiatura </a:t>
            </a:r>
            <a:r>
              <a:rPr lang="it-IT" sz="1800" dirty="0">
                <a:solidFill>
                  <a:srgbClr val="000090"/>
                </a:solidFill>
              </a:rPr>
              <a:t>pareti parte alta </a:t>
            </a:r>
            <a:r>
              <a:rPr lang="it-IT" sz="1800" dirty="0" smtClean="0">
                <a:solidFill>
                  <a:srgbClr val="000090"/>
                </a:solidFill>
              </a:rPr>
              <a:t>Chiesa. Lavori eseguiti da Mario</a:t>
            </a:r>
            <a:endParaRPr lang="it-IT" sz="1800" dirty="0">
              <a:solidFill>
                <a:srgbClr val="00009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829782" y="4818604"/>
            <a:ext cx="1846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2" name="Immagine 1" descr="5c026465-5c5d-4024-b3ba-5e78dcbd59c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27" y="4318000"/>
            <a:ext cx="4303280" cy="2368328"/>
          </a:xfrm>
          <a:prstGeom prst="rect">
            <a:avLst/>
          </a:prstGeom>
        </p:spPr>
      </p:pic>
      <p:pic>
        <p:nvPicPr>
          <p:cNvPr id="3" name="Immagine 2" descr="P_20170406_095036_vHDR_Au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73" y="1329602"/>
            <a:ext cx="4671973" cy="2849776"/>
          </a:xfrm>
          <a:prstGeom prst="rect">
            <a:avLst/>
          </a:prstGeom>
        </p:spPr>
      </p:pic>
      <p:pic>
        <p:nvPicPr>
          <p:cNvPr id="6" name="Immagine 5" descr="IMG_18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77" y="4318000"/>
            <a:ext cx="4671973" cy="2368328"/>
          </a:xfrm>
          <a:prstGeom prst="rect">
            <a:avLst/>
          </a:prstGeom>
        </p:spPr>
      </p:pic>
      <p:pic>
        <p:nvPicPr>
          <p:cNvPr id="7" name="Immagine 6" descr="IMG_206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727" y="1329602"/>
            <a:ext cx="4303280" cy="284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974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91671" y="52377"/>
            <a:ext cx="9128934" cy="1288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0090"/>
                </a:solidFill>
              </a:rPr>
              <a:t>2 </a:t>
            </a:r>
            <a:r>
              <a:rPr lang="mr-IN" sz="3200" b="1" dirty="0" smtClean="0">
                <a:solidFill>
                  <a:srgbClr val="000090"/>
                </a:solidFill>
              </a:rPr>
              <a:t>–</a:t>
            </a:r>
            <a:r>
              <a:rPr lang="it-IT" sz="3200" b="1" dirty="0" smtClean="0">
                <a:solidFill>
                  <a:srgbClr val="000090"/>
                </a:solidFill>
              </a:rPr>
              <a:t> Manutenzione straordinaria </a:t>
            </a:r>
            <a:r>
              <a:rPr lang="it-IT" sz="1800" dirty="0" smtClean="0">
                <a:solidFill>
                  <a:srgbClr val="000090"/>
                </a:solidFill>
              </a:rPr>
              <a:t>parte centrale tetto Chiesa. Sono state riparate le infiltrazioni di acqua e completato il risanamento con supporto plastico adeguato.</a:t>
            </a:r>
            <a:r>
              <a:rPr lang="it-IT" sz="1800" dirty="0">
                <a:solidFill>
                  <a:srgbClr val="000090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Lavori eseguiti da Angelo e Mario.</a:t>
            </a:r>
          </a:p>
          <a:p>
            <a:endParaRPr lang="it-IT" sz="1800" dirty="0"/>
          </a:p>
        </p:txBody>
      </p:sp>
      <p:pic>
        <p:nvPicPr>
          <p:cNvPr id="2" name="Immagine 1" descr="P_20171024_0939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0" y="1258550"/>
            <a:ext cx="3856449" cy="2579524"/>
          </a:xfrm>
          <a:prstGeom prst="rect">
            <a:avLst/>
          </a:prstGeom>
        </p:spPr>
      </p:pic>
      <p:pic>
        <p:nvPicPr>
          <p:cNvPr id="3" name="Immagine 2" descr="P_20171024_1042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1" y="1258550"/>
            <a:ext cx="4589574" cy="2579524"/>
          </a:xfrm>
          <a:prstGeom prst="rect">
            <a:avLst/>
          </a:prstGeom>
        </p:spPr>
      </p:pic>
      <p:pic>
        <p:nvPicPr>
          <p:cNvPr id="5" name="Immagine 4" descr="P_20171024_1042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031" y="3930781"/>
            <a:ext cx="4589574" cy="2789030"/>
          </a:xfrm>
          <a:prstGeom prst="rect">
            <a:avLst/>
          </a:prstGeom>
        </p:spPr>
      </p:pic>
      <p:pic>
        <p:nvPicPr>
          <p:cNvPr id="6" name="Immagine 5" descr="P_20171024_10432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54" y="3930781"/>
            <a:ext cx="3856449" cy="27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05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00472" y="188640"/>
            <a:ext cx="9556593" cy="1481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dirty="0">
                <a:solidFill>
                  <a:srgbClr val="000090"/>
                </a:solidFill>
              </a:rPr>
              <a:t>3</a:t>
            </a:r>
            <a:r>
              <a:rPr lang="it-IT" sz="2800" b="1" dirty="0" smtClean="0">
                <a:solidFill>
                  <a:srgbClr val="000090"/>
                </a:solidFill>
              </a:rPr>
              <a:t> </a:t>
            </a:r>
            <a:r>
              <a:rPr lang="mr-IN" sz="2800" b="1" dirty="0" smtClean="0">
                <a:solidFill>
                  <a:srgbClr val="000090"/>
                </a:solidFill>
              </a:rPr>
              <a:t>–</a:t>
            </a:r>
            <a:r>
              <a:rPr lang="it-IT" sz="2800" b="1" dirty="0" smtClean="0">
                <a:solidFill>
                  <a:srgbClr val="000090"/>
                </a:solidFill>
              </a:rPr>
              <a:t> Realizzazione stanza </a:t>
            </a:r>
            <a:r>
              <a:rPr lang="it-IT" dirty="0" smtClean="0">
                <a:solidFill>
                  <a:srgbClr val="000090"/>
                </a:solidFill>
              </a:rPr>
              <a:t>“</a:t>
            </a:r>
            <a:r>
              <a:rPr lang="it-IT" sz="1800" dirty="0" smtClean="0">
                <a:solidFill>
                  <a:srgbClr val="000090"/>
                </a:solidFill>
              </a:rPr>
              <a:t>Lavorazione lana” e “Aula Informatica” in Oratorio</a:t>
            </a:r>
          </a:p>
          <a:p>
            <a:pPr algn="just"/>
            <a:r>
              <a:rPr lang="it-IT" sz="1800" dirty="0" smtClean="0">
                <a:solidFill>
                  <a:srgbClr val="000090"/>
                </a:solidFill>
              </a:rPr>
              <a:t>La stanza è stata completamente risanata per le Signore del </a:t>
            </a:r>
            <a:r>
              <a:rPr lang="it-IT" sz="1800" b="1" dirty="0" smtClean="0">
                <a:solidFill>
                  <a:srgbClr val="000090"/>
                </a:solidFill>
              </a:rPr>
              <a:t>“Gruppo lana</a:t>
            </a:r>
            <a:r>
              <a:rPr lang="it-IT" sz="1800" dirty="0" smtClean="0">
                <a:solidFill>
                  <a:srgbClr val="000090"/>
                </a:solidFill>
              </a:rPr>
              <a:t>”, la struttura in ferro ripresa e le pareti in plastica tinteggiate di bianco (color grigio prima). Il vecchio armadio è stato sostituito da 4 armadi IKEA alti a parete con idonei contenitori interni e esterni (neri). Le Signore del Gruppo hanno fatto i personaggi del presepe 2018 tutti in lana.</a:t>
            </a:r>
            <a:endParaRPr lang="it-IT" sz="1800" dirty="0">
              <a:solidFill>
                <a:srgbClr val="000090"/>
              </a:solidFill>
            </a:endParaRPr>
          </a:p>
        </p:txBody>
      </p:sp>
      <p:pic>
        <p:nvPicPr>
          <p:cNvPr id="2" name="Immagine 1" descr="P_20171126_1720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5" y="4385041"/>
            <a:ext cx="2949075" cy="2354758"/>
          </a:xfrm>
          <a:prstGeom prst="rect">
            <a:avLst/>
          </a:prstGeom>
        </p:spPr>
      </p:pic>
      <p:pic>
        <p:nvPicPr>
          <p:cNvPr id="3" name="Immagine 2" descr="P_20171129_1319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341" y="4385042"/>
            <a:ext cx="3325287" cy="2354757"/>
          </a:xfrm>
          <a:prstGeom prst="rect">
            <a:avLst/>
          </a:prstGeom>
        </p:spPr>
      </p:pic>
      <p:pic>
        <p:nvPicPr>
          <p:cNvPr id="5" name="Immagine 4" descr="P_20171206_1232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972" y="4385042"/>
            <a:ext cx="3188175" cy="2354757"/>
          </a:xfrm>
          <a:prstGeom prst="rect">
            <a:avLst/>
          </a:prstGeom>
        </p:spPr>
      </p:pic>
      <p:pic>
        <p:nvPicPr>
          <p:cNvPr id="6" name="Immagine 5" descr="e199adcb-9337-4d42-accc-c7127eab918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4" y="1982499"/>
            <a:ext cx="3183577" cy="2261994"/>
          </a:xfrm>
          <a:prstGeom prst="rect">
            <a:avLst/>
          </a:prstGeom>
        </p:spPr>
      </p:pic>
      <p:pic>
        <p:nvPicPr>
          <p:cNvPr id="9" name="Immagine 8" descr="thumbs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921" y="1982499"/>
            <a:ext cx="2922465" cy="2261994"/>
          </a:xfrm>
          <a:prstGeom prst="rect">
            <a:avLst/>
          </a:prstGeom>
        </p:spPr>
      </p:pic>
      <p:pic>
        <p:nvPicPr>
          <p:cNvPr id="10" name="Immagine 9" descr="P_20171216_19035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86" y="1982499"/>
            <a:ext cx="3559761" cy="226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2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01285" y="96194"/>
            <a:ext cx="90385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800" b="1" i="1" dirty="0" smtClean="0"/>
              <a:t> </a:t>
            </a:r>
            <a:r>
              <a:rPr lang="it-IT" sz="2800" b="1" i="1" dirty="0" smtClean="0">
                <a:solidFill>
                  <a:srgbClr val="000090"/>
                </a:solidFill>
              </a:rPr>
              <a:t>4 - Aula Informatica </a:t>
            </a:r>
            <a:r>
              <a:rPr lang="it-IT" sz="1800" b="1" i="1" dirty="0" smtClean="0">
                <a:solidFill>
                  <a:srgbClr val="000090"/>
                </a:solidFill>
              </a:rPr>
              <a:t>“</a:t>
            </a:r>
            <a:r>
              <a:rPr lang="it-IT" sz="1800" b="1" i="1" dirty="0">
                <a:solidFill>
                  <a:srgbClr val="000090"/>
                </a:solidFill>
              </a:rPr>
              <a:t>La voglia di imparare non conosce età”</a:t>
            </a:r>
          </a:p>
          <a:p>
            <a:pPr algn="just"/>
            <a:r>
              <a:rPr lang="it-IT" sz="1800" spc="-10" dirty="0">
                <a:solidFill>
                  <a:srgbClr val="000090"/>
                </a:solidFill>
              </a:rPr>
              <a:t>Volontari della </a:t>
            </a:r>
            <a:r>
              <a:rPr lang="it-IT" sz="1800" spc="-10" dirty="0" smtClean="0">
                <a:solidFill>
                  <a:srgbClr val="000090"/>
                </a:solidFill>
              </a:rPr>
              <a:t>Comunità </a:t>
            </a:r>
            <a:r>
              <a:rPr lang="it-IT" sz="1800" spc="-10" dirty="0">
                <a:solidFill>
                  <a:srgbClr val="000090"/>
                </a:solidFill>
              </a:rPr>
              <a:t>organizzeranno presso la sala informatica, corsi di informatica di </a:t>
            </a:r>
            <a:r>
              <a:rPr lang="it-IT" sz="1800" spc="-10" dirty="0" smtClean="0">
                <a:solidFill>
                  <a:srgbClr val="000090"/>
                </a:solidFill>
              </a:rPr>
              <a:t>base.  </a:t>
            </a:r>
            <a:r>
              <a:rPr lang="it-IT" sz="1800" spc="-10" dirty="0">
                <a:solidFill>
                  <a:srgbClr val="000090"/>
                </a:solidFill>
              </a:rPr>
              <a:t>I corsi saranno destinati a quelle persone che volessero introdursi nel mondo del computer </a:t>
            </a:r>
            <a:r>
              <a:rPr lang="it-IT" sz="1800" spc="-10" dirty="0" smtClean="0">
                <a:solidFill>
                  <a:srgbClr val="000090"/>
                </a:solidFill>
              </a:rPr>
              <a:t>a </a:t>
            </a:r>
            <a:r>
              <a:rPr lang="it-IT" sz="1800" spc="-10" dirty="0">
                <a:solidFill>
                  <a:srgbClr val="000090"/>
                </a:solidFill>
              </a:rPr>
              <a:t>tutte le età: </a:t>
            </a:r>
            <a:r>
              <a:rPr lang="it-IT" sz="1800" b="1" u="sng" spc="-10" dirty="0">
                <a:solidFill>
                  <a:srgbClr val="000090"/>
                </a:solidFill>
              </a:rPr>
              <a:t>dai giovanissimi (9 anni) a tutti gli anziani fino a 90 anni</a:t>
            </a:r>
            <a:r>
              <a:rPr lang="it-IT" sz="1800" spc="-10" dirty="0">
                <a:solidFill>
                  <a:srgbClr val="000090"/>
                </a:solidFill>
              </a:rPr>
              <a:t>. </a:t>
            </a:r>
            <a:endParaRPr lang="it-IT" sz="1800" spc="-10" dirty="0" smtClean="0">
              <a:solidFill>
                <a:srgbClr val="000090"/>
              </a:solidFill>
            </a:endParaRPr>
          </a:p>
          <a:p>
            <a:pPr algn="just"/>
            <a:endParaRPr lang="it-IT" sz="1800" spc="-10" dirty="0">
              <a:solidFill>
                <a:srgbClr val="000090"/>
              </a:solidFill>
            </a:endParaRPr>
          </a:p>
          <a:p>
            <a:pPr algn="just"/>
            <a:r>
              <a:rPr lang="it-IT" sz="1800" spc="-10" dirty="0" smtClean="0">
                <a:solidFill>
                  <a:srgbClr val="000090"/>
                </a:solidFill>
              </a:rPr>
              <a:t>Da completare con: </a:t>
            </a:r>
            <a:r>
              <a:rPr lang="it-IT" sz="1800" b="1" dirty="0" smtClean="0">
                <a:solidFill>
                  <a:srgbClr val="000090"/>
                </a:solidFill>
              </a:rPr>
              <a:t>3 </a:t>
            </a:r>
            <a:r>
              <a:rPr lang="it-IT" sz="1800" b="1" dirty="0">
                <a:solidFill>
                  <a:srgbClr val="000090"/>
                </a:solidFill>
              </a:rPr>
              <a:t>PC in rete,  </a:t>
            </a:r>
            <a:r>
              <a:rPr lang="it-IT" sz="1800" b="1" dirty="0" smtClean="0">
                <a:solidFill>
                  <a:srgbClr val="000090"/>
                </a:solidFill>
              </a:rPr>
              <a:t>proiettore </a:t>
            </a:r>
            <a:r>
              <a:rPr lang="it-IT" sz="1800" b="1" dirty="0">
                <a:solidFill>
                  <a:srgbClr val="000090"/>
                </a:solidFill>
              </a:rPr>
              <a:t>digitale</a:t>
            </a:r>
            <a:r>
              <a:rPr lang="it-IT" sz="1800" b="1" dirty="0" smtClean="0">
                <a:solidFill>
                  <a:srgbClr val="000090"/>
                </a:solidFill>
              </a:rPr>
              <a:t>, </a:t>
            </a:r>
            <a:r>
              <a:rPr lang="it-IT" sz="1800" b="1" dirty="0">
                <a:solidFill>
                  <a:srgbClr val="000090"/>
                </a:solidFill>
              </a:rPr>
              <a:t>Internet Wi-Fi.</a:t>
            </a:r>
            <a:endParaRPr lang="it-IT" sz="1800" dirty="0">
              <a:solidFill>
                <a:srgbClr val="000090"/>
              </a:solidFill>
            </a:endParaRPr>
          </a:p>
          <a:p>
            <a:pPr algn="just"/>
            <a:endParaRPr lang="it-IT" spc="-10" dirty="0"/>
          </a:p>
          <a:p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96" y="5336561"/>
            <a:ext cx="332677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images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873" y="5445224"/>
            <a:ext cx="2540415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Unknown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76" y="5373216"/>
            <a:ext cx="2880320" cy="1484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e199adcb-9337-4d42-accc-c7127eab918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624" y="1916832"/>
            <a:ext cx="6624736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1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72013" y="670979"/>
            <a:ext cx="8988335" cy="1232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rgbClr val="000090"/>
                </a:solidFill>
              </a:rPr>
              <a:t>5 - Tagliando al </a:t>
            </a:r>
            <a:r>
              <a:rPr lang="it-IT" sz="2800" b="1" dirty="0" smtClean="0">
                <a:solidFill>
                  <a:srgbClr val="000090"/>
                </a:solidFill>
              </a:rPr>
              <a:t>pulmino, </a:t>
            </a:r>
            <a:r>
              <a:rPr lang="it-IT" sz="1800" dirty="0" smtClean="0">
                <a:solidFill>
                  <a:srgbClr val="000090"/>
                </a:solidFill>
              </a:rPr>
              <a:t>messa in sicurezza per accompagnamento in chiesa delle persone non in grado di muoversi.  </a:t>
            </a:r>
            <a:r>
              <a:rPr lang="it-IT" sz="1800" b="1" dirty="0" smtClean="0">
                <a:solidFill>
                  <a:srgbClr val="000090"/>
                </a:solidFill>
              </a:rPr>
              <a:t>Acquisto climatizzatore</a:t>
            </a:r>
            <a:r>
              <a:rPr lang="it-IT" sz="1800" dirty="0" smtClean="0">
                <a:solidFill>
                  <a:srgbClr val="000090"/>
                </a:solidFill>
              </a:rPr>
              <a:t>  per la sacrestia in modo particolare per il freddo e umidità invernale.</a:t>
            </a:r>
            <a:endParaRPr lang="it-IT" sz="1800" dirty="0">
              <a:solidFill>
                <a:srgbClr val="000090"/>
              </a:solidFill>
            </a:endParaRPr>
          </a:p>
          <a:p>
            <a:endParaRPr lang="it-IT" sz="1800" dirty="0">
              <a:solidFill>
                <a:srgbClr val="000090"/>
              </a:solidFill>
            </a:endParaRPr>
          </a:p>
        </p:txBody>
      </p:sp>
      <p:pic>
        <p:nvPicPr>
          <p:cNvPr id="2" name="Immagine 1" descr="b9a058ee-27d6-4c60-88ac-ea4999ed895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5" y="2734855"/>
            <a:ext cx="4544453" cy="2762669"/>
          </a:xfrm>
          <a:prstGeom prst="rect">
            <a:avLst/>
          </a:prstGeom>
        </p:spPr>
      </p:pic>
      <p:pic>
        <p:nvPicPr>
          <p:cNvPr id="5" name="Immagine 4" descr="d40e9135-c405-473e-a11d-5464f4bbbdb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122991"/>
            <a:ext cx="4832486" cy="39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1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992560" y="260648"/>
            <a:ext cx="7992888" cy="6329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90"/>
                </a:solidFill>
              </a:rPr>
              <a:t>L</a:t>
            </a:r>
            <a:r>
              <a:rPr lang="it-IT" sz="3200" b="1" dirty="0" smtClean="0">
                <a:solidFill>
                  <a:srgbClr val="000090"/>
                </a:solidFill>
              </a:rPr>
              <a:t>avori di manutenzione ordinaria chiesa finanziati con rinnovo quota 2018</a:t>
            </a:r>
          </a:p>
          <a:p>
            <a:pPr algn="ctr"/>
            <a:endParaRPr lang="it-IT" sz="2400" b="1" dirty="0" smtClean="0">
              <a:solidFill>
                <a:srgbClr val="000090"/>
              </a:solidFill>
            </a:endParaRPr>
          </a:p>
          <a:p>
            <a:pPr algn="ctr"/>
            <a:endParaRPr lang="it-IT" sz="2400" b="1" dirty="0" smtClean="0">
              <a:solidFill>
                <a:srgbClr val="000090"/>
              </a:solidFill>
            </a:endParaRPr>
          </a:p>
          <a:p>
            <a:pPr algn="ctr"/>
            <a:endParaRPr lang="it-IT" sz="2000" b="1" dirty="0" smtClean="0">
              <a:solidFill>
                <a:srgbClr val="000090"/>
              </a:solidFill>
            </a:endParaRPr>
          </a:p>
          <a:p>
            <a:pPr algn="ctr"/>
            <a:endParaRPr lang="it-IT" sz="2000" b="1" dirty="0">
              <a:solidFill>
                <a:srgbClr val="000090"/>
              </a:solidFill>
            </a:endParaRPr>
          </a:p>
          <a:p>
            <a:pPr algn="ctr"/>
            <a:endParaRPr lang="it-IT" sz="2000" b="1" dirty="0" smtClean="0">
              <a:solidFill>
                <a:srgbClr val="000090"/>
              </a:solidFill>
            </a:endParaRPr>
          </a:p>
          <a:p>
            <a:pPr algn="ctr"/>
            <a:endParaRPr lang="it-IT" sz="2000" b="1" dirty="0" smtClean="0">
              <a:solidFill>
                <a:srgbClr val="000090"/>
              </a:solidFill>
            </a:endParaRPr>
          </a:p>
          <a:p>
            <a:pPr algn="just"/>
            <a:endParaRPr lang="it-IT" sz="2800" b="1" dirty="0" smtClean="0">
              <a:solidFill>
                <a:srgbClr val="000090"/>
              </a:solidFill>
            </a:endParaRPr>
          </a:p>
          <a:p>
            <a:pPr algn="just"/>
            <a:endParaRPr lang="it-IT" sz="2800" b="1" dirty="0" smtClean="0">
              <a:solidFill>
                <a:srgbClr val="000090"/>
              </a:solidFill>
            </a:endParaRPr>
          </a:p>
          <a:p>
            <a:pPr algn="just"/>
            <a:r>
              <a:rPr lang="it-IT" sz="2800" b="1" dirty="0" smtClean="0">
                <a:solidFill>
                  <a:srgbClr val="000090"/>
                </a:solidFill>
              </a:rPr>
              <a:t>Il finanziamento</a:t>
            </a:r>
          </a:p>
          <a:p>
            <a:pPr algn="just"/>
            <a:endParaRPr lang="it-IT" sz="500" dirty="0">
              <a:solidFill>
                <a:srgbClr val="00009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000" dirty="0">
                <a:solidFill>
                  <a:srgbClr val="000090"/>
                </a:solidFill>
              </a:rPr>
              <a:t>Il finanziamento </a:t>
            </a:r>
            <a:r>
              <a:rPr lang="it-IT" sz="2000" dirty="0" smtClean="0">
                <a:solidFill>
                  <a:srgbClr val="000090"/>
                </a:solidFill>
              </a:rPr>
              <a:t>sarà </a:t>
            </a:r>
            <a:r>
              <a:rPr lang="it-IT" sz="2000" dirty="0">
                <a:solidFill>
                  <a:srgbClr val="000090"/>
                </a:solidFill>
              </a:rPr>
              <a:t>coperto dalle iscrizioni /rinnovi </a:t>
            </a:r>
            <a:r>
              <a:rPr lang="it-IT" sz="2000" dirty="0" smtClean="0">
                <a:solidFill>
                  <a:srgbClr val="000090"/>
                </a:solidFill>
              </a:rPr>
              <a:t>2018 </a:t>
            </a:r>
            <a:r>
              <a:rPr lang="it-IT" sz="2000" dirty="0">
                <a:solidFill>
                  <a:srgbClr val="000090"/>
                </a:solidFill>
              </a:rPr>
              <a:t>della </a:t>
            </a:r>
            <a:r>
              <a:rPr lang="it-IT" sz="2000" dirty="0" smtClean="0">
                <a:solidFill>
                  <a:srgbClr val="000090"/>
                </a:solidFill>
              </a:rPr>
              <a:t>Onlus più le donazioni dei soci.</a:t>
            </a:r>
          </a:p>
          <a:p>
            <a:pPr marL="285750" indent="-285750" algn="just">
              <a:buFont typeface="Arial"/>
              <a:buChar char="•"/>
            </a:pPr>
            <a:endParaRPr lang="it-IT" sz="2400" dirty="0" smtClean="0">
              <a:solidFill>
                <a:srgbClr val="000090"/>
              </a:solidFill>
            </a:endParaRPr>
          </a:p>
          <a:p>
            <a:pPr algn="just"/>
            <a:r>
              <a:rPr lang="it-IT" sz="2400" b="1" dirty="0">
                <a:solidFill>
                  <a:srgbClr val="000090"/>
                </a:solidFill>
              </a:rPr>
              <a:t>C</a:t>
            </a:r>
            <a:r>
              <a:rPr lang="it-IT" sz="2400" b="1" dirty="0" smtClean="0">
                <a:solidFill>
                  <a:srgbClr val="000090"/>
                </a:solidFill>
              </a:rPr>
              <a:t>osti</a:t>
            </a:r>
            <a:r>
              <a:rPr lang="it-IT" sz="2400" b="1" dirty="0">
                <a:solidFill>
                  <a:srgbClr val="000090"/>
                </a:solidFill>
              </a:rPr>
              <a:t> </a:t>
            </a:r>
            <a:r>
              <a:rPr lang="it-IT" sz="2400" b="1" dirty="0" smtClean="0">
                <a:solidFill>
                  <a:srgbClr val="000090"/>
                </a:solidFill>
              </a:rPr>
              <a:t>complessivi</a:t>
            </a:r>
            <a:endParaRPr lang="it-IT" sz="2400" b="1" dirty="0">
              <a:solidFill>
                <a:srgbClr val="000090"/>
              </a:solidFill>
            </a:endParaRPr>
          </a:p>
          <a:p>
            <a:pPr marL="28575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000" dirty="0">
                <a:solidFill>
                  <a:srgbClr val="000090"/>
                </a:solidFill>
              </a:rPr>
              <a:t>Importo previsto  lavori </a:t>
            </a:r>
            <a:r>
              <a:rPr lang="it-IT" sz="2000">
                <a:solidFill>
                  <a:srgbClr val="000090"/>
                </a:solidFill>
              </a:rPr>
              <a:t>€ </a:t>
            </a:r>
            <a:r>
              <a:rPr lang="it-IT" sz="2000" smtClean="0">
                <a:solidFill>
                  <a:srgbClr val="000090"/>
                </a:solidFill>
              </a:rPr>
              <a:t>1.000,00 </a:t>
            </a:r>
            <a:r>
              <a:rPr lang="it-IT" sz="2000" dirty="0">
                <a:solidFill>
                  <a:srgbClr val="000090"/>
                </a:solidFill>
              </a:rPr>
              <a:t>di cui: 700,00 di manodopera (Mario) </a:t>
            </a:r>
            <a:r>
              <a:rPr lang="it-IT" sz="2000">
                <a:solidFill>
                  <a:srgbClr val="000090"/>
                </a:solidFill>
              </a:rPr>
              <a:t>e </a:t>
            </a:r>
            <a:r>
              <a:rPr lang="it-IT" sz="2000" dirty="0">
                <a:solidFill>
                  <a:srgbClr val="000090"/>
                </a:solidFill>
              </a:rPr>
              <a:t>3</a:t>
            </a:r>
            <a:r>
              <a:rPr lang="it-IT" sz="2000" smtClean="0">
                <a:solidFill>
                  <a:srgbClr val="000090"/>
                </a:solidFill>
              </a:rPr>
              <a:t>00,00 </a:t>
            </a:r>
            <a:r>
              <a:rPr lang="it-IT" sz="2000" dirty="0">
                <a:solidFill>
                  <a:srgbClr val="000090"/>
                </a:solidFill>
              </a:rPr>
              <a:t>di materiale edile (quarzo, cemento, guaina ecc.</a:t>
            </a:r>
            <a:r>
              <a:rPr lang="it-IT" sz="2000" dirty="0" smtClean="0">
                <a:solidFill>
                  <a:srgbClr val="000090"/>
                </a:solidFill>
              </a:rPr>
              <a:t>)</a:t>
            </a:r>
          </a:p>
          <a:p>
            <a:pPr marL="285750" indent="-285750" algn="just">
              <a:buFont typeface="Arial"/>
              <a:buChar char="•"/>
            </a:pPr>
            <a:endParaRPr lang="it-IT" sz="800" dirty="0">
              <a:solidFill>
                <a:srgbClr val="000090"/>
              </a:solidFill>
            </a:endParaRPr>
          </a:p>
          <a:p>
            <a:pPr marL="285750" indent="-285750" algn="just">
              <a:buFont typeface="Arial"/>
              <a:buChar char="•"/>
            </a:pPr>
            <a:r>
              <a:rPr lang="it-IT" sz="2000" dirty="0">
                <a:solidFill>
                  <a:srgbClr val="000090"/>
                </a:solidFill>
              </a:rPr>
              <a:t>Due fasi di lavoro aprile-maggio / settembre-ottobre</a:t>
            </a:r>
            <a:r>
              <a:rPr lang="it-IT" sz="2000" dirty="0"/>
              <a:t>.</a:t>
            </a:r>
          </a:p>
        </p:txBody>
      </p:sp>
      <p:pic>
        <p:nvPicPr>
          <p:cNvPr id="7" name="Picture 4" descr="C:\Users\fulvio\Desktop\logochiesa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" y="0"/>
            <a:ext cx="97261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0" y="0"/>
            <a:ext cx="981669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736" y="1340768"/>
            <a:ext cx="4248472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542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28464" y="116632"/>
            <a:ext cx="9649072" cy="566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algn="ctr"/>
            <a:endParaRPr lang="it-IT" sz="1400" b="1" dirty="0"/>
          </a:p>
          <a:p>
            <a:pPr algn="ctr"/>
            <a:r>
              <a:rPr lang="it-IT" sz="1800" b="1" dirty="0">
                <a:solidFill>
                  <a:srgbClr val="000090"/>
                </a:solidFill>
              </a:rPr>
              <a:t>Q</a:t>
            </a:r>
            <a:r>
              <a:rPr lang="it-IT" sz="1800" b="1" i="1" dirty="0">
                <a:solidFill>
                  <a:srgbClr val="000090"/>
                </a:solidFill>
              </a:rPr>
              <a:t>uante sono le ONLUS in Italia ?</a:t>
            </a:r>
          </a:p>
          <a:p>
            <a:pPr algn="ctr"/>
            <a:r>
              <a:rPr lang="it-IT" sz="1800" i="1" dirty="0" smtClean="0">
                <a:solidFill>
                  <a:srgbClr val="000090"/>
                </a:solidFill>
              </a:rPr>
              <a:t>500.000 </a:t>
            </a:r>
            <a:r>
              <a:rPr lang="it-IT" sz="1800" i="1" dirty="0">
                <a:solidFill>
                  <a:srgbClr val="000090"/>
                </a:solidFill>
              </a:rPr>
              <a:t>(230.000 censimento 2001)</a:t>
            </a:r>
          </a:p>
          <a:p>
            <a:pPr algn="ctr"/>
            <a:endParaRPr lang="it-IT" sz="2000" b="1" i="1" dirty="0">
              <a:solidFill>
                <a:srgbClr val="000090"/>
              </a:solidFill>
            </a:endParaRPr>
          </a:p>
          <a:p>
            <a:pPr algn="ctr"/>
            <a:endParaRPr lang="it-IT" sz="2800" b="1" i="1" dirty="0">
              <a:solidFill>
                <a:srgbClr val="000090"/>
              </a:solidFill>
            </a:endParaRPr>
          </a:p>
          <a:p>
            <a:pPr algn="ctr"/>
            <a:endParaRPr lang="it-IT" sz="800" b="1" i="1" dirty="0" smtClean="0">
              <a:solidFill>
                <a:srgbClr val="000090"/>
              </a:solidFill>
            </a:endParaRPr>
          </a:p>
          <a:p>
            <a:pPr algn="ctr"/>
            <a:endParaRPr lang="it-IT" sz="800" b="1" i="1" dirty="0" smtClean="0">
              <a:solidFill>
                <a:srgbClr val="000090"/>
              </a:solidFill>
            </a:endParaRPr>
          </a:p>
          <a:p>
            <a:pPr algn="ctr"/>
            <a:r>
              <a:rPr lang="it-IT" sz="2400" b="1" i="1" dirty="0" smtClean="0">
                <a:solidFill>
                  <a:srgbClr val="000090"/>
                </a:solidFill>
              </a:rPr>
              <a:t>Quante </a:t>
            </a:r>
            <a:r>
              <a:rPr lang="it-IT" sz="2400" b="1" i="1" dirty="0">
                <a:solidFill>
                  <a:srgbClr val="000090"/>
                </a:solidFill>
              </a:rPr>
              <a:t>sono le ONLUS di culto ?</a:t>
            </a:r>
          </a:p>
          <a:p>
            <a:pPr algn="ctr"/>
            <a:r>
              <a:rPr lang="it-IT" sz="2400" i="1" dirty="0">
                <a:solidFill>
                  <a:srgbClr val="000090"/>
                </a:solidFill>
              </a:rPr>
              <a:t>6.500 di cui riconosciute 980</a:t>
            </a:r>
          </a:p>
          <a:p>
            <a:pPr algn="ctr"/>
            <a:endParaRPr lang="it-IT" sz="2400" b="1" i="1" dirty="0">
              <a:solidFill>
                <a:srgbClr val="000090"/>
              </a:solidFill>
            </a:endParaRPr>
          </a:p>
          <a:p>
            <a:pPr algn="ctr"/>
            <a:endParaRPr lang="it-IT" sz="2400" b="1" i="1" dirty="0">
              <a:solidFill>
                <a:srgbClr val="000090"/>
              </a:solidFill>
            </a:endParaRPr>
          </a:p>
          <a:p>
            <a:pPr algn="ctr"/>
            <a:endParaRPr lang="it-IT" sz="3600" b="1" i="1" dirty="0" smtClean="0">
              <a:solidFill>
                <a:srgbClr val="000090"/>
              </a:solidFill>
            </a:endParaRPr>
          </a:p>
          <a:p>
            <a:r>
              <a:rPr lang="it-IT" sz="2800" b="1" i="1" dirty="0" smtClean="0">
                <a:solidFill>
                  <a:srgbClr val="000090"/>
                </a:solidFill>
              </a:rPr>
              <a:t>Quante </a:t>
            </a:r>
            <a:r>
              <a:rPr lang="it-IT" sz="2800" b="1" i="1" dirty="0">
                <a:solidFill>
                  <a:srgbClr val="000090"/>
                </a:solidFill>
              </a:rPr>
              <a:t>le ONLUS di culto nella Provincia </a:t>
            </a:r>
            <a:r>
              <a:rPr lang="it-IT" sz="2800" b="1" i="1" dirty="0" smtClean="0">
                <a:solidFill>
                  <a:srgbClr val="000090"/>
                </a:solidFill>
              </a:rPr>
              <a:t>di Roma</a:t>
            </a:r>
            <a:r>
              <a:rPr lang="it-IT" sz="2800" b="1" i="1" dirty="0">
                <a:solidFill>
                  <a:srgbClr val="000090"/>
                </a:solidFill>
              </a:rPr>
              <a:t>?</a:t>
            </a:r>
          </a:p>
          <a:p>
            <a:pPr algn="ctr"/>
            <a:r>
              <a:rPr lang="it-IT" sz="2800" b="1" i="1" dirty="0" smtClean="0">
                <a:solidFill>
                  <a:srgbClr val="000090"/>
                </a:solidFill>
              </a:rPr>
              <a:t>400 </a:t>
            </a:r>
            <a:r>
              <a:rPr lang="it-IT" sz="2800" b="1" i="1" dirty="0">
                <a:solidFill>
                  <a:srgbClr val="000090"/>
                </a:solidFill>
              </a:rPr>
              <a:t>di cui riconosciute </a:t>
            </a:r>
            <a:r>
              <a:rPr lang="it-IT" sz="2800" b="1" i="1" dirty="0" smtClean="0">
                <a:solidFill>
                  <a:srgbClr val="000090"/>
                </a:solidFill>
              </a:rPr>
              <a:t>80</a:t>
            </a:r>
            <a:endParaRPr lang="it-IT" sz="2800" b="1" i="1" dirty="0">
              <a:solidFill>
                <a:srgbClr val="000090"/>
              </a:solidFill>
            </a:endParaRPr>
          </a:p>
          <a:p>
            <a:pPr algn="ctr"/>
            <a:endParaRPr lang="it-IT" sz="2400" b="1" i="1" dirty="0">
              <a:solidFill>
                <a:srgbClr val="000090"/>
              </a:solidFill>
            </a:endParaRPr>
          </a:p>
          <a:p>
            <a:pPr algn="ctr"/>
            <a:endParaRPr lang="it-IT" sz="2400" b="1" i="1" dirty="0" smtClean="0">
              <a:solidFill>
                <a:srgbClr val="000090"/>
              </a:solidFill>
            </a:endParaRPr>
          </a:p>
          <a:p>
            <a:pPr algn="ctr"/>
            <a:endParaRPr lang="it-IT" sz="2400" b="1" i="1" dirty="0">
              <a:solidFill>
                <a:srgbClr val="000090"/>
              </a:solidFill>
            </a:endParaRPr>
          </a:p>
          <a:p>
            <a:pPr algn="ctr"/>
            <a:r>
              <a:rPr lang="it-IT" sz="2800" b="1" i="1" dirty="0">
                <a:solidFill>
                  <a:srgbClr val="000090"/>
                </a:solidFill>
              </a:rPr>
              <a:t>“San Francesco Onlus</a:t>
            </a:r>
            <a:r>
              <a:rPr lang="it-IT" sz="2800" b="1" i="1" dirty="0" smtClean="0">
                <a:solidFill>
                  <a:srgbClr val="000090"/>
                </a:solidFill>
              </a:rPr>
              <a:t>”</a:t>
            </a:r>
            <a:endParaRPr lang="it-IT" sz="2800" b="1" i="1" dirty="0">
              <a:solidFill>
                <a:srgbClr val="000090"/>
              </a:solidFill>
            </a:endParaRPr>
          </a:p>
        </p:txBody>
      </p:sp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350" y="115888"/>
            <a:ext cx="858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/>
          <p:cNvCxnSpPr/>
          <p:nvPr/>
        </p:nvCxnSpPr>
        <p:spPr bwMode="auto">
          <a:xfrm flipH="1">
            <a:off x="4880992" y="4293096"/>
            <a:ext cx="1584176" cy="1008112"/>
          </a:xfrm>
          <a:prstGeom prst="straightConnector1">
            <a:avLst/>
          </a:prstGeom>
          <a:ln w="76200">
            <a:solidFill>
              <a:srgbClr val="00009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reccia in giù 5"/>
          <p:cNvSpPr>
            <a:spLocks noChangeArrowheads="1"/>
          </p:cNvSpPr>
          <p:nvPr/>
        </p:nvSpPr>
        <p:spPr bwMode="auto">
          <a:xfrm>
            <a:off x="4304928" y="980728"/>
            <a:ext cx="935038" cy="576262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00BEA9"/>
              </a:gs>
              <a:gs pos="80000">
                <a:srgbClr val="00F8DE"/>
              </a:gs>
              <a:gs pos="100000">
                <a:srgbClr val="00FFE3"/>
              </a:gs>
            </a:gsLst>
            <a:lin ang="16200000"/>
          </a:gradFill>
          <a:ln w="9525">
            <a:solidFill>
              <a:srgbClr val="00DF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it-IT">
              <a:latin typeface="+mn-lt"/>
              <a:ea typeface="+mn-ea"/>
            </a:endParaRPr>
          </a:p>
        </p:txBody>
      </p:sp>
      <p:sp>
        <p:nvSpPr>
          <p:cNvPr id="7" name="Freccia in giù 6"/>
          <p:cNvSpPr>
            <a:spLocks noChangeArrowheads="1"/>
          </p:cNvSpPr>
          <p:nvPr/>
        </p:nvSpPr>
        <p:spPr bwMode="auto">
          <a:xfrm>
            <a:off x="3944888" y="2564904"/>
            <a:ext cx="1512168" cy="792088"/>
          </a:xfrm>
          <a:prstGeom prst="downArrow">
            <a:avLst>
              <a:gd name="adj1" fmla="val 50000"/>
              <a:gd name="adj2" fmla="val 58512"/>
            </a:avLst>
          </a:prstGeom>
          <a:gradFill rotWithShape="1">
            <a:gsLst>
              <a:gs pos="0">
                <a:srgbClr val="00BEA9"/>
              </a:gs>
              <a:gs pos="80000">
                <a:srgbClr val="00F8DE"/>
              </a:gs>
              <a:gs pos="100000">
                <a:srgbClr val="00FFE3"/>
              </a:gs>
            </a:gsLst>
            <a:lin ang="16200000"/>
          </a:gradFill>
          <a:ln w="9525">
            <a:solidFill>
              <a:srgbClr val="00DFCA"/>
            </a:solidFill>
            <a:miter lim="800000"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it-IT">
              <a:latin typeface="+mn-lt"/>
              <a:ea typeface="+mn-ea"/>
            </a:endParaRPr>
          </a:p>
        </p:txBody>
      </p:sp>
      <p:pic>
        <p:nvPicPr>
          <p:cNvPr id="8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8" y="4797152"/>
            <a:ext cx="2016224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8956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60512" y="260648"/>
            <a:ext cx="8856984" cy="2035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STABILIZZAZIONE DEL CONTRIBUTO DEL 5×1000</a:t>
            </a: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r>
              <a:rPr lang="it-IT" sz="1800" b="1" dirty="0" smtClean="0">
                <a:solidFill>
                  <a:srgbClr val="000090"/>
                </a:solidFill>
              </a:rPr>
              <a:t>La legge di stabilità 2015</a:t>
            </a:r>
            <a:r>
              <a:rPr lang="it-IT" sz="1800" dirty="0" smtClean="0">
                <a:solidFill>
                  <a:srgbClr val="000090"/>
                </a:solidFill>
              </a:rPr>
              <a:t> ha </a:t>
            </a:r>
            <a:r>
              <a:rPr lang="it-IT" sz="1800" dirty="0">
                <a:solidFill>
                  <a:srgbClr val="000090"/>
                </a:solidFill>
              </a:rPr>
              <a:t>confermato l’applicabilità delle disposizioni relative al riparto della quota del 5×1000 </a:t>
            </a:r>
            <a:r>
              <a:rPr lang="it-IT" sz="1800" dirty="0" smtClean="0">
                <a:solidFill>
                  <a:srgbClr val="000090"/>
                </a:solidFill>
              </a:rPr>
              <a:t>dell’Irpef, trasformando </a:t>
            </a:r>
            <a:r>
              <a:rPr lang="it-IT" sz="1800" dirty="0">
                <a:solidFill>
                  <a:srgbClr val="000090"/>
                </a:solidFill>
              </a:rPr>
              <a:t>il contributo da beneficio provvisorio, riproposto annualmente da specifiche disposizioni normative, ad </a:t>
            </a:r>
            <a:r>
              <a:rPr lang="it-IT" sz="1800" b="1" dirty="0">
                <a:solidFill>
                  <a:srgbClr val="000090"/>
                </a:solidFill>
              </a:rPr>
              <a:t>una forma stabile di finanziamento di settori di rilevanza sociale</a:t>
            </a:r>
            <a:r>
              <a:rPr lang="it-IT" sz="1800" dirty="0" smtClean="0">
                <a:solidFill>
                  <a:srgbClr val="000090"/>
                </a:solidFill>
              </a:rPr>
              <a:t>.</a:t>
            </a:r>
          </a:p>
          <a:p>
            <a:r>
              <a:rPr lang="it-IT" sz="1800" i="1" dirty="0" smtClean="0">
                <a:solidFill>
                  <a:srgbClr val="000090"/>
                </a:solidFill>
              </a:rPr>
              <a:t>La </a:t>
            </a:r>
            <a:r>
              <a:rPr lang="it-IT" sz="1800" i="1" dirty="0">
                <a:solidFill>
                  <a:srgbClr val="000090"/>
                </a:solidFill>
              </a:rPr>
              <a:t>procedura per l’ammissione al beneficio e per la pubblicazione degli elenchi deve essere ripetuta </a:t>
            </a:r>
            <a:r>
              <a:rPr lang="it-IT" sz="1800" i="1" dirty="0" smtClean="0">
                <a:solidFill>
                  <a:srgbClr val="000090"/>
                </a:solidFill>
              </a:rPr>
              <a:t>annualmente</a:t>
            </a:r>
            <a:r>
              <a:rPr lang="it-IT" sz="1800" dirty="0" smtClean="0">
                <a:solidFill>
                  <a:srgbClr val="000090"/>
                </a:solidFill>
              </a:rPr>
              <a:t>:</a:t>
            </a:r>
          </a:p>
        </p:txBody>
      </p:sp>
      <p:pic>
        <p:nvPicPr>
          <p:cNvPr id="5" name="Immagine 4" descr="Schermata 2017-04-05 alle 18.28.4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68" y="2420888"/>
            <a:ext cx="4968552" cy="2160240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60512" y="4653136"/>
            <a:ext cx="8856984" cy="1855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90"/>
                </a:solidFill>
              </a:rPr>
              <a:t>LE NOVITÀ DAL </a:t>
            </a:r>
            <a:r>
              <a:rPr lang="it-IT" sz="2400" b="1" dirty="0" smtClean="0">
                <a:solidFill>
                  <a:srgbClr val="000090"/>
                </a:solidFill>
              </a:rPr>
              <a:t>2017</a:t>
            </a:r>
          </a:p>
          <a:p>
            <a:pPr algn="ctr"/>
            <a:endParaRPr lang="it-IT" sz="800" b="1" dirty="0">
              <a:solidFill>
                <a:srgbClr val="000090"/>
              </a:solidFill>
            </a:endParaRPr>
          </a:p>
          <a:p>
            <a:pPr algn="just"/>
            <a:r>
              <a:rPr lang="it-IT" sz="1800" dirty="0">
                <a:solidFill>
                  <a:srgbClr val="000090"/>
                </a:solidFill>
              </a:rPr>
              <a:t>Nella Gazzetta Ufficiale n.185 del 9/08/2016 è stato pubblicato il D.P.C.M. del 07/07/2016, che presenta delle </a:t>
            </a:r>
            <a:r>
              <a:rPr lang="it-IT" sz="1800" dirty="0" smtClean="0">
                <a:solidFill>
                  <a:srgbClr val="000090"/>
                </a:solidFill>
              </a:rPr>
              <a:t>novità </a:t>
            </a:r>
            <a:r>
              <a:rPr lang="it-IT" sz="1800" dirty="0">
                <a:solidFill>
                  <a:srgbClr val="000090"/>
                </a:solidFill>
              </a:rPr>
              <a:t>importanti nella procedura del 5x1000</a:t>
            </a:r>
            <a:r>
              <a:rPr lang="it-IT" sz="18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it-IT" sz="500" dirty="0">
              <a:solidFill>
                <a:srgbClr val="000090"/>
              </a:solidFill>
            </a:endParaRPr>
          </a:p>
          <a:p>
            <a:pPr algn="just"/>
            <a:r>
              <a:rPr lang="it-IT" sz="1800" u="sng" dirty="0">
                <a:solidFill>
                  <a:srgbClr val="000090"/>
                </a:solidFill>
              </a:rPr>
              <a:t>A partire dal 2017 gli enti regolarmente iscritti nel 2016 non saranno </a:t>
            </a:r>
            <a:r>
              <a:rPr lang="it-IT" sz="1800" u="sng" dirty="0" smtClean="0">
                <a:solidFill>
                  <a:srgbClr val="000090"/>
                </a:solidFill>
              </a:rPr>
              <a:t>più obbligati </a:t>
            </a:r>
            <a:r>
              <a:rPr lang="it-IT" sz="1800" u="sng" dirty="0">
                <a:solidFill>
                  <a:srgbClr val="000090"/>
                </a:solidFill>
              </a:rPr>
              <a:t>a presentare la richiesta di ammissione a contributo, pertanto saranno automaticamente iscritti nel 2017.</a:t>
            </a:r>
          </a:p>
        </p:txBody>
      </p:sp>
    </p:spTree>
    <p:extLst>
      <p:ext uri="{BB962C8B-B14F-4D97-AF65-F5344CB8AC3E}">
        <p14:creationId xmlns:p14="http://schemas.microsoft.com/office/powerpoint/2010/main" val="255223052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7-04-05 alle 19.09.2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84" y="620688"/>
            <a:ext cx="9777536" cy="3933056"/>
          </a:xfrm>
          <a:prstGeom prst="rect">
            <a:avLst/>
          </a:prstGeom>
        </p:spPr>
      </p:pic>
      <p:pic>
        <p:nvPicPr>
          <p:cNvPr id="5" name="Immagine 4" descr="Schermata 2017-04-10 alle 17.29.13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32" y="4653136"/>
            <a:ext cx="9906000" cy="220486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92560" y="188640"/>
            <a:ext cx="7992888" cy="43088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90"/>
                </a:solidFill>
              </a:rPr>
              <a:t>Finalmente siamo stati censiti ! Anno 2015 e 2016</a:t>
            </a:r>
            <a:endParaRPr lang="it-IT" sz="2400" b="1" dirty="0">
              <a:solidFill>
                <a:srgbClr val="000090"/>
              </a:solidFill>
            </a:endParaRPr>
          </a:p>
        </p:txBody>
      </p:sp>
      <p:cxnSp>
        <p:nvCxnSpPr>
          <p:cNvPr id="8" name="Connettore 2 7"/>
          <p:cNvCxnSpPr/>
          <p:nvPr/>
        </p:nvCxnSpPr>
        <p:spPr bwMode="auto">
          <a:xfrm flipH="1">
            <a:off x="2792760" y="548680"/>
            <a:ext cx="5328592" cy="5112568"/>
          </a:xfrm>
          <a:prstGeom prst="straightConnector1">
            <a:avLst/>
          </a:prstGeom>
          <a:ln w="76200">
            <a:solidFill>
              <a:srgbClr val="00009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 bwMode="auto">
          <a:xfrm flipH="1">
            <a:off x="3440832" y="548680"/>
            <a:ext cx="3528392" cy="3744416"/>
          </a:xfrm>
          <a:prstGeom prst="straightConnector1">
            <a:avLst/>
          </a:prstGeom>
          <a:ln w="76200">
            <a:solidFill>
              <a:srgbClr val="000090"/>
            </a:solidFill>
            <a:headEnd type="none" w="med" len="med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59699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344488" y="908720"/>
            <a:ext cx="9145016" cy="553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it-IT" sz="100" dirty="0"/>
          </a:p>
          <a:p>
            <a:pPr algn="ctr"/>
            <a:endParaRPr lang="it-IT" sz="800" dirty="0" smtClean="0"/>
          </a:p>
          <a:p>
            <a:pPr algn="just"/>
            <a:endParaRPr lang="it-IT" sz="800" b="1" dirty="0" smtClean="0">
              <a:solidFill>
                <a:srgbClr val="000090"/>
              </a:solidFill>
            </a:endParaRPr>
          </a:p>
          <a:p>
            <a:pPr algn="ctr"/>
            <a:r>
              <a:rPr lang="it-IT" sz="2000" b="1" u="sng" dirty="0" smtClean="0">
                <a:solidFill>
                  <a:srgbClr val="000090"/>
                </a:solidFill>
              </a:rPr>
              <a:t>Dalla </a:t>
            </a:r>
            <a:r>
              <a:rPr lang="it-IT" sz="2000" b="1" u="sng" dirty="0">
                <a:solidFill>
                  <a:srgbClr val="000090"/>
                </a:solidFill>
              </a:rPr>
              <a:t>data dell'incasso nel conto </a:t>
            </a:r>
            <a:r>
              <a:rPr lang="it-IT" sz="2000" b="1" u="sng" dirty="0" smtClean="0">
                <a:solidFill>
                  <a:srgbClr val="000090"/>
                </a:solidFill>
              </a:rPr>
              <a:t>corrente della ONLUS </a:t>
            </a:r>
            <a:r>
              <a:rPr lang="it-IT" sz="2000" b="1" u="sng" dirty="0">
                <a:solidFill>
                  <a:srgbClr val="000090"/>
                </a:solidFill>
              </a:rPr>
              <a:t>inizia a decorrere l'anno di rendicontazione della somma.</a:t>
            </a:r>
            <a:br>
              <a:rPr lang="it-IT" sz="2000" b="1" u="sng" dirty="0">
                <a:solidFill>
                  <a:srgbClr val="000090"/>
                </a:solidFill>
              </a:rPr>
            </a:br>
            <a:endParaRPr lang="it-IT" sz="2000" b="1" u="sng" dirty="0" smtClean="0">
              <a:solidFill>
                <a:srgbClr val="000090"/>
              </a:solidFill>
            </a:endParaRPr>
          </a:p>
          <a:p>
            <a:pPr algn="just"/>
            <a:r>
              <a:rPr lang="it-IT" sz="1800" b="1" u="sng" dirty="0" smtClean="0">
                <a:solidFill>
                  <a:srgbClr val="000090"/>
                </a:solidFill>
              </a:rPr>
              <a:t>Per </a:t>
            </a:r>
            <a:r>
              <a:rPr lang="it-IT" sz="1800" b="1" u="sng" dirty="0">
                <a:solidFill>
                  <a:srgbClr val="000090"/>
                </a:solidFill>
              </a:rPr>
              <a:t>esempio</a:t>
            </a:r>
            <a:r>
              <a:rPr lang="it-IT" sz="1800" dirty="0">
                <a:solidFill>
                  <a:srgbClr val="000090"/>
                </a:solidFill>
              </a:rPr>
              <a:t>: se si riceve l'accredito della somma a novembre </a:t>
            </a:r>
            <a:r>
              <a:rPr lang="it-IT" sz="1800" dirty="0" smtClean="0">
                <a:solidFill>
                  <a:srgbClr val="000090"/>
                </a:solidFill>
              </a:rPr>
              <a:t>2017, </a:t>
            </a:r>
            <a:r>
              <a:rPr lang="it-IT" sz="1800" dirty="0">
                <a:solidFill>
                  <a:srgbClr val="000090"/>
                </a:solidFill>
              </a:rPr>
              <a:t>entro il 30 novembre </a:t>
            </a:r>
            <a:r>
              <a:rPr lang="it-IT" sz="1800" dirty="0" smtClean="0">
                <a:solidFill>
                  <a:srgbClr val="000090"/>
                </a:solidFill>
              </a:rPr>
              <a:t>2018 </a:t>
            </a:r>
            <a:r>
              <a:rPr lang="it-IT" sz="1800" dirty="0">
                <a:solidFill>
                  <a:srgbClr val="000090"/>
                </a:solidFill>
              </a:rPr>
              <a:t>si deve redigere il </a:t>
            </a:r>
            <a:r>
              <a:rPr lang="it-IT" sz="1800" dirty="0" smtClean="0">
                <a:solidFill>
                  <a:srgbClr val="000090"/>
                </a:solidFill>
              </a:rPr>
              <a:t>rendiconto. La </a:t>
            </a:r>
            <a:r>
              <a:rPr lang="it-IT" sz="1800" dirty="0">
                <a:solidFill>
                  <a:srgbClr val="000090"/>
                </a:solidFill>
              </a:rPr>
              <a:t>rendicontazione deve essere fatta utilizzando il modello di rendiconto disponibile sul sito del Ministero del Lavoro e delle Politiche Sociali. </a:t>
            </a: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r>
              <a:rPr lang="it-IT" sz="1800" b="1" u="sng" dirty="0" smtClean="0">
                <a:solidFill>
                  <a:srgbClr val="000090"/>
                </a:solidFill>
              </a:rPr>
              <a:t>Gli </a:t>
            </a:r>
            <a:r>
              <a:rPr lang="it-IT" sz="1800" b="1" u="sng" dirty="0">
                <a:solidFill>
                  <a:srgbClr val="000090"/>
                </a:solidFill>
              </a:rPr>
              <a:t>enti che hanno percepito importi minori di 20.000,00 Euro </a:t>
            </a:r>
            <a:r>
              <a:rPr lang="it-IT" sz="1800" dirty="0">
                <a:solidFill>
                  <a:srgbClr val="000090"/>
                </a:solidFill>
              </a:rPr>
              <a:t>sono obbligati a redigere il rendiconto e la relazione e a </a:t>
            </a:r>
            <a:r>
              <a:rPr lang="it-IT" sz="1800" b="1" dirty="0">
                <a:solidFill>
                  <a:srgbClr val="000090"/>
                </a:solidFill>
              </a:rPr>
              <a:t>conservare i documenti in sede. </a:t>
            </a:r>
            <a:endParaRPr lang="it-IT" sz="1800" dirty="0">
              <a:solidFill>
                <a:srgbClr val="000090"/>
              </a:solidFill>
            </a:endParaRPr>
          </a:p>
          <a:p>
            <a:pPr algn="just"/>
            <a:r>
              <a:rPr lang="it-IT" sz="1800" dirty="0">
                <a:solidFill>
                  <a:srgbClr val="000090"/>
                </a:solidFill>
              </a:rPr>
              <a:t>Invece gli </a:t>
            </a:r>
            <a:r>
              <a:rPr lang="it-IT" sz="1800" dirty="0" smtClean="0">
                <a:solidFill>
                  <a:srgbClr val="000090"/>
                </a:solidFill>
              </a:rPr>
              <a:t>enti </a:t>
            </a:r>
            <a:r>
              <a:rPr lang="it-IT" sz="1800" dirty="0">
                <a:solidFill>
                  <a:srgbClr val="000090"/>
                </a:solidFill>
              </a:rPr>
              <a:t>che hanno percepito importi pari o superiori a 20.000,00 Euro sono </a:t>
            </a:r>
            <a:r>
              <a:rPr lang="it-IT" sz="1800" b="1" dirty="0">
                <a:solidFill>
                  <a:srgbClr val="000090"/>
                </a:solidFill>
              </a:rPr>
              <a:t>obbligati ad inviare </a:t>
            </a:r>
            <a:r>
              <a:rPr lang="it-IT" sz="1800" dirty="0">
                <a:solidFill>
                  <a:srgbClr val="000090"/>
                </a:solidFill>
              </a:rPr>
              <a:t>la </a:t>
            </a:r>
            <a:r>
              <a:rPr lang="it-IT" sz="1800" dirty="0" smtClean="0">
                <a:solidFill>
                  <a:srgbClr val="000090"/>
                </a:solidFill>
              </a:rPr>
              <a:t>rendicontazione</a:t>
            </a:r>
            <a:r>
              <a:rPr lang="it-IT" sz="1800" dirty="0">
                <a:solidFill>
                  <a:srgbClr val="000090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al </a:t>
            </a:r>
            <a:r>
              <a:rPr lang="it-IT" sz="1800" dirty="0">
                <a:solidFill>
                  <a:srgbClr val="000090"/>
                </a:solidFill>
              </a:rPr>
              <a:t>Ministero del Lavoro e delle Politiche Sociali</a:t>
            </a:r>
            <a:r>
              <a:rPr lang="it-IT" sz="1800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endParaRPr lang="it-IT" sz="800" dirty="0">
              <a:solidFill>
                <a:srgbClr val="000090"/>
              </a:solidFill>
            </a:endParaRP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endParaRPr lang="it-IT" sz="800" dirty="0">
              <a:solidFill>
                <a:srgbClr val="000090"/>
              </a:solidFill>
            </a:endParaRP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endParaRPr lang="it-IT" sz="800" dirty="0">
              <a:solidFill>
                <a:srgbClr val="000090"/>
              </a:solidFill>
            </a:endParaRPr>
          </a:p>
          <a:p>
            <a:pPr algn="just"/>
            <a:endParaRPr lang="it-IT" sz="1800" dirty="0" smtClean="0">
              <a:solidFill>
                <a:srgbClr val="000090"/>
              </a:solidFill>
            </a:endParaRPr>
          </a:p>
          <a:p>
            <a:pPr algn="just"/>
            <a:endParaRPr lang="it-IT" sz="1800" dirty="0" smtClean="0">
              <a:solidFill>
                <a:srgbClr val="000090"/>
              </a:solidFill>
            </a:endParaRP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r>
              <a:rPr lang="it-IT" sz="1800" dirty="0" smtClean="0">
                <a:solidFill>
                  <a:srgbClr val="000090"/>
                </a:solidFill>
              </a:rPr>
              <a:t>la Onlus San Francesco per questo ha ricercato un :</a:t>
            </a:r>
          </a:p>
          <a:p>
            <a:pPr marL="285750" indent="-285750" algn="just">
              <a:buFontTx/>
              <a:buChar char="-"/>
            </a:pPr>
            <a:r>
              <a:rPr lang="it-IT" sz="1800" b="1" dirty="0" smtClean="0">
                <a:solidFill>
                  <a:srgbClr val="000090"/>
                </a:solidFill>
              </a:rPr>
              <a:t>Contabile</a:t>
            </a:r>
            <a:r>
              <a:rPr lang="it-IT" sz="1800" dirty="0" smtClean="0">
                <a:solidFill>
                  <a:srgbClr val="000090"/>
                </a:solidFill>
              </a:rPr>
              <a:t> per la Rendicontazione annuale del 5x1000</a:t>
            </a:r>
          </a:p>
          <a:p>
            <a:pPr marL="285750" indent="-285750" algn="just">
              <a:buFontTx/>
              <a:buChar char="-"/>
            </a:pPr>
            <a:r>
              <a:rPr lang="it-IT" sz="1800" b="1" dirty="0" smtClean="0">
                <a:solidFill>
                  <a:srgbClr val="000090"/>
                </a:solidFill>
              </a:rPr>
              <a:t>Revisore </a:t>
            </a:r>
            <a:r>
              <a:rPr lang="it-IT" sz="1800" dirty="0" smtClean="0">
                <a:solidFill>
                  <a:srgbClr val="000090"/>
                </a:solidFill>
              </a:rPr>
              <a:t>per la verifica della Rendicontazione a firma del Presidente </a:t>
            </a:r>
            <a:endParaRPr lang="it-IT" sz="1800" dirty="0">
              <a:solidFill>
                <a:srgbClr val="000090"/>
              </a:solidFill>
            </a:endParaRPr>
          </a:p>
          <a:p>
            <a:pPr algn="just">
              <a:buFont typeface="Wingdings" charset="0"/>
              <a:buChar char="q"/>
            </a:pPr>
            <a:endParaRPr lang="it-IT" altLang="ja-JP" sz="1800" dirty="0" smtClean="0"/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424608" y="332656"/>
            <a:ext cx="7200800" cy="48731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b="1" dirty="0" smtClean="0">
                <a:solidFill>
                  <a:srgbClr val="000090"/>
                </a:solidFill>
              </a:rPr>
              <a:t>LA  </a:t>
            </a:r>
            <a:r>
              <a:rPr lang="it-IT" sz="2800" b="1" dirty="0">
                <a:solidFill>
                  <a:srgbClr val="000090"/>
                </a:solidFill>
              </a:rPr>
              <a:t>RENDICONTAZIONE </a:t>
            </a:r>
            <a:r>
              <a:rPr lang="it-IT" sz="2800" b="1" dirty="0" smtClean="0">
                <a:solidFill>
                  <a:srgbClr val="000090"/>
                </a:solidFill>
              </a:rPr>
              <a:t> 5x1000</a:t>
            </a:r>
            <a:endParaRPr lang="it-IT" sz="2800" dirty="0">
              <a:solidFill>
                <a:srgbClr val="000090"/>
              </a:solidFill>
            </a:endParaRPr>
          </a:p>
        </p:txBody>
      </p:sp>
      <p:sp>
        <p:nvSpPr>
          <p:cNvPr id="2" name="Freccia giù 1"/>
          <p:cNvSpPr/>
          <p:nvPr/>
        </p:nvSpPr>
        <p:spPr>
          <a:xfrm>
            <a:off x="2720752" y="4293096"/>
            <a:ext cx="1944216" cy="648072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57169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ChangeArrowheads="1"/>
          </p:cNvSpPr>
          <p:nvPr/>
        </p:nvSpPr>
        <p:spPr bwMode="auto">
          <a:xfrm>
            <a:off x="415925" y="1196975"/>
            <a:ext cx="8736013" cy="189453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 defTabSz="898525">
              <a:lnSpc>
                <a:spcPts val="2200"/>
              </a:lnSpc>
              <a:defRPr/>
            </a:pPr>
            <a:endParaRPr lang="it-IT" sz="2400" b="1" dirty="0">
              <a:ea typeface="+mn-ea"/>
              <a:cs typeface="+mn-cs"/>
            </a:endParaRPr>
          </a:p>
          <a:p>
            <a:pPr algn="ctr" defTabSz="898525">
              <a:lnSpc>
                <a:spcPts val="2200"/>
              </a:lnSpc>
              <a:defRPr/>
            </a:pPr>
            <a:endParaRPr lang="it-IT" sz="2400" b="1" dirty="0">
              <a:ea typeface="+mn-ea"/>
              <a:cs typeface="+mn-cs"/>
            </a:endParaRPr>
          </a:p>
          <a:p>
            <a:pPr algn="ctr">
              <a:defRPr/>
            </a:pPr>
            <a:endParaRPr lang="it-IT" sz="2800" b="1" dirty="0">
              <a:solidFill>
                <a:schemeClr val="bg1"/>
              </a:solidFill>
              <a:ea typeface="+mn-ea"/>
              <a:cs typeface="+mn-cs"/>
            </a:endParaRPr>
          </a:p>
          <a:p>
            <a:pPr algn="ctr">
              <a:defRPr/>
            </a:pPr>
            <a:endParaRPr lang="it-IT" sz="1800" b="1" dirty="0">
              <a:latin typeface="+mn-lt"/>
              <a:ea typeface="+mn-ea"/>
              <a:cs typeface="+mn-cs"/>
            </a:endParaRPr>
          </a:p>
          <a:p>
            <a:pPr algn="ctr">
              <a:defRPr/>
            </a:pPr>
            <a:endParaRPr lang="it-IT" sz="2400" b="1" dirty="0">
              <a:latin typeface="+mn-lt"/>
              <a:ea typeface="+mn-ea"/>
              <a:cs typeface="+mn-cs"/>
            </a:endParaRPr>
          </a:p>
          <a:p>
            <a:pPr marL="1520825" defTabSz="898525">
              <a:lnSpc>
                <a:spcPts val="2200"/>
              </a:lnSpc>
              <a:defRPr/>
            </a:pPr>
            <a:endParaRPr lang="it-IT" sz="1400" dirty="0">
              <a:ea typeface="+mn-ea"/>
              <a:cs typeface="+mn-cs"/>
            </a:endParaRPr>
          </a:p>
        </p:txBody>
      </p:sp>
      <p:sp>
        <p:nvSpPr>
          <p:cNvPr id="4099" name="CasellaDiTesto 7"/>
          <p:cNvSpPr txBox="1">
            <a:spLocks noChangeArrowheads="1"/>
          </p:cNvSpPr>
          <p:nvPr/>
        </p:nvSpPr>
        <p:spPr bwMode="auto">
          <a:xfrm>
            <a:off x="632520" y="332656"/>
            <a:ext cx="8856984" cy="550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it-IT" sz="2800" b="1" dirty="0" smtClean="0">
                <a:solidFill>
                  <a:srgbClr val="000090"/>
                </a:solidFill>
              </a:rPr>
              <a:t>Programma Assemblea Onlus </a:t>
            </a:r>
          </a:p>
          <a:p>
            <a:pPr algn="ctr"/>
            <a:r>
              <a:rPr lang="it-IT" sz="2800" b="1" dirty="0" smtClean="0">
                <a:solidFill>
                  <a:srgbClr val="000090"/>
                </a:solidFill>
              </a:rPr>
              <a:t>aprile  2018</a:t>
            </a:r>
          </a:p>
          <a:p>
            <a:pPr algn="ctr"/>
            <a:endParaRPr lang="it-IT" sz="800" b="1" dirty="0">
              <a:solidFill>
                <a:srgbClr val="000090"/>
              </a:solidFill>
            </a:endParaRPr>
          </a:p>
          <a:p>
            <a:endParaRPr lang="it-IT" sz="2000" b="1" dirty="0">
              <a:solidFill>
                <a:srgbClr val="000090"/>
              </a:solidFill>
            </a:endParaRPr>
          </a:p>
          <a:p>
            <a:r>
              <a:rPr lang="it-IT" sz="2000" b="1" u="sng" dirty="0" smtClean="0">
                <a:solidFill>
                  <a:srgbClr val="000090"/>
                </a:solidFill>
              </a:rPr>
              <a:t>1 –  Attività Comunitarie</a:t>
            </a:r>
          </a:p>
          <a:p>
            <a:endParaRPr lang="it-IT" sz="800" b="1" u="sng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it-IT" sz="1800" dirty="0" smtClean="0">
                <a:solidFill>
                  <a:srgbClr val="000090"/>
                </a:solidFill>
              </a:rPr>
              <a:t>- Giorgio, Presidente Laico CPP</a:t>
            </a:r>
            <a:r>
              <a:rPr lang="it-IT" sz="1800" b="1" i="1" dirty="0" smtClean="0">
                <a:solidFill>
                  <a:srgbClr val="000090"/>
                </a:solidFill>
              </a:rPr>
              <a:t>“ Festa delle Famiglie e Domenica del Dono” </a:t>
            </a:r>
          </a:p>
          <a:p>
            <a:pPr marL="285750" indent="-285750">
              <a:buFont typeface="Wingdings" charset="2"/>
              <a:buChar char="v"/>
            </a:pPr>
            <a:r>
              <a:rPr lang="it-IT" sz="1800" dirty="0" smtClean="0">
                <a:solidFill>
                  <a:srgbClr val="000090"/>
                </a:solidFill>
              </a:rPr>
              <a:t>- Nicole, CPP </a:t>
            </a:r>
            <a:r>
              <a:rPr lang="mr-IN" sz="1800" dirty="0" smtClean="0">
                <a:solidFill>
                  <a:srgbClr val="000090"/>
                </a:solidFill>
              </a:rPr>
              <a:t>–</a:t>
            </a:r>
            <a:r>
              <a:rPr lang="it-IT" sz="1800" dirty="0">
                <a:solidFill>
                  <a:srgbClr val="000090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serate </a:t>
            </a:r>
            <a:r>
              <a:rPr lang="it-IT" sz="1800" b="1" i="1" dirty="0" smtClean="0">
                <a:solidFill>
                  <a:srgbClr val="000090"/>
                </a:solidFill>
              </a:rPr>
              <a:t>“Cinema Insieme”</a:t>
            </a:r>
          </a:p>
          <a:p>
            <a:pPr marL="285750" indent="-285750">
              <a:buFont typeface="Wingdings" charset="2"/>
              <a:buChar char="v"/>
            </a:pPr>
            <a:r>
              <a:rPr lang="it-IT" sz="1800" b="1" i="1" dirty="0" smtClean="0">
                <a:solidFill>
                  <a:srgbClr val="000090"/>
                </a:solidFill>
              </a:rPr>
              <a:t>- </a:t>
            </a:r>
            <a:r>
              <a:rPr lang="it-IT" sz="1800" dirty="0" smtClean="0">
                <a:solidFill>
                  <a:srgbClr val="000090"/>
                </a:solidFill>
              </a:rPr>
              <a:t>Massimo/Stefano, GAR Cerveteri “Impegno alla necropoli</a:t>
            </a:r>
            <a:endParaRPr lang="it-IT" sz="1800" b="1" i="1" dirty="0">
              <a:solidFill>
                <a:srgbClr val="000090"/>
              </a:solidFill>
            </a:endParaRPr>
          </a:p>
          <a:p>
            <a:pPr marL="285750" indent="-285750">
              <a:buFont typeface="Wingdings" charset="2"/>
              <a:buChar char="v"/>
            </a:pPr>
            <a:r>
              <a:rPr lang="it-IT" sz="1800" dirty="0" smtClean="0">
                <a:solidFill>
                  <a:srgbClr val="000090"/>
                </a:solidFill>
              </a:rPr>
              <a:t>- Massimiliano, CPP </a:t>
            </a:r>
            <a:r>
              <a:rPr lang="it-IT" sz="1800" b="1" dirty="0" smtClean="0">
                <a:solidFill>
                  <a:srgbClr val="000090"/>
                </a:solidFill>
              </a:rPr>
              <a:t>“Proclamare la Parola” </a:t>
            </a:r>
            <a:r>
              <a:rPr lang="it-IT" sz="1800" dirty="0" smtClean="0">
                <a:solidFill>
                  <a:srgbClr val="000090"/>
                </a:solidFill>
              </a:rPr>
              <a:t>formarsi per celebrare.</a:t>
            </a:r>
          </a:p>
          <a:p>
            <a:pPr marL="285750" indent="-285750">
              <a:buFont typeface="Wingdings" charset="2"/>
              <a:buChar char="v"/>
            </a:pPr>
            <a:r>
              <a:rPr lang="it-IT" sz="1800" b="1" i="1" dirty="0" smtClean="0">
                <a:solidFill>
                  <a:srgbClr val="000090"/>
                </a:solidFill>
              </a:rPr>
              <a:t>- </a:t>
            </a:r>
            <a:r>
              <a:rPr lang="it-IT" sz="1800" dirty="0">
                <a:solidFill>
                  <a:srgbClr val="000090"/>
                </a:solidFill>
              </a:rPr>
              <a:t>Fulvio, Segretario CPP “</a:t>
            </a:r>
            <a:r>
              <a:rPr lang="it-IT" sz="1800" b="1" dirty="0">
                <a:solidFill>
                  <a:srgbClr val="000090"/>
                </a:solidFill>
              </a:rPr>
              <a:t>Lavori manutenzione ordinaria Chiesa/Oratorio</a:t>
            </a:r>
            <a:r>
              <a:rPr lang="it-IT" sz="1800" dirty="0" smtClean="0">
                <a:solidFill>
                  <a:srgbClr val="000090"/>
                </a:solidFill>
              </a:rPr>
              <a:t>”</a:t>
            </a:r>
          </a:p>
          <a:p>
            <a:r>
              <a:rPr lang="it-IT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endParaRPr lang="it-IT" sz="800" b="1" dirty="0">
              <a:solidFill>
                <a:srgbClr val="000090"/>
              </a:solidFill>
            </a:endParaRPr>
          </a:p>
          <a:p>
            <a:pPr>
              <a:lnSpc>
                <a:spcPct val="100000"/>
              </a:lnSpc>
            </a:pPr>
            <a:r>
              <a:rPr lang="it-IT" sz="2000" b="1" u="sng" dirty="0" smtClean="0">
                <a:solidFill>
                  <a:srgbClr val="000090"/>
                </a:solidFill>
              </a:rPr>
              <a:t>2 </a:t>
            </a:r>
            <a:r>
              <a:rPr lang="it-IT" sz="2000" b="1" u="sng" dirty="0">
                <a:solidFill>
                  <a:srgbClr val="000090"/>
                </a:solidFill>
              </a:rPr>
              <a:t>– Esercizio 2017 “San Francesco Onlus”</a:t>
            </a:r>
          </a:p>
          <a:p>
            <a:pPr marL="285750" indent="-285750">
              <a:lnSpc>
                <a:spcPct val="100000"/>
              </a:lnSpc>
              <a:buFont typeface="Wingdings" charset="2"/>
              <a:buChar char="v"/>
            </a:pPr>
            <a:r>
              <a:rPr lang="it-IT" sz="2000" b="1" dirty="0">
                <a:solidFill>
                  <a:srgbClr val="000090"/>
                </a:solidFill>
              </a:rPr>
              <a:t>- </a:t>
            </a:r>
            <a:r>
              <a:rPr lang="it-IT" sz="1800" dirty="0">
                <a:solidFill>
                  <a:srgbClr val="000090"/>
                </a:solidFill>
              </a:rPr>
              <a:t>Fulvio “Gestione Onlus”</a:t>
            </a:r>
          </a:p>
          <a:p>
            <a:pPr marL="914400" lvl="2" indent="-914400">
              <a:lnSpc>
                <a:spcPct val="100000"/>
              </a:lnSpc>
            </a:pPr>
            <a:endParaRPr lang="it-IT" sz="800" b="1" dirty="0" smtClean="0">
              <a:solidFill>
                <a:srgbClr val="000090"/>
              </a:solidFill>
            </a:endParaRPr>
          </a:p>
          <a:p>
            <a:pPr marL="914400" lvl="2" indent="-914400">
              <a:lnSpc>
                <a:spcPct val="100000"/>
              </a:lnSpc>
            </a:pPr>
            <a:r>
              <a:rPr lang="it-IT" sz="2000" b="1" u="sng" dirty="0">
                <a:solidFill>
                  <a:srgbClr val="000090"/>
                </a:solidFill>
              </a:rPr>
              <a:t>3</a:t>
            </a:r>
            <a:r>
              <a:rPr lang="it-IT" sz="2000" b="1" u="sng" dirty="0" smtClean="0">
                <a:solidFill>
                  <a:srgbClr val="000090"/>
                </a:solidFill>
              </a:rPr>
              <a:t> </a:t>
            </a:r>
            <a:r>
              <a:rPr lang="it-IT" sz="2000" b="1" u="sng" dirty="0">
                <a:solidFill>
                  <a:srgbClr val="000090"/>
                </a:solidFill>
              </a:rPr>
              <a:t>–  </a:t>
            </a:r>
            <a:r>
              <a:rPr lang="it-IT" sz="2000" b="1" u="sng" dirty="0" smtClean="0">
                <a:solidFill>
                  <a:srgbClr val="000090"/>
                </a:solidFill>
              </a:rPr>
              <a:t>Progetti 2018</a:t>
            </a:r>
            <a:endParaRPr lang="it-IT" sz="2000" b="1" u="sng" dirty="0">
              <a:solidFill>
                <a:srgbClr val="000090"/>
              </a:solidFill>
            </a:endParaRPr>
          </a:p>
          <a:p>
            <a:pPr marL="285750" lvl="2" indent="-285750">
              <a:lnSpc>
                <a:spcPct val="100000"/>
              </a:lnSpc>
              <a:buFont typeface="Wingdings" charset="2"/>
              <a:buChar char="v"/>
            </a:pPr>
            <a:r>
              <a:rPr lang="it-IT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- </a:t>
            </a:r>
            <a:r>
              <a:rPr lang="it-IT" altLang="it-IT" sz="1800" b="1" i="1" dirty="0" smtClean="0">
                <a:solidFill>
                  <a:srgbClr val="000090"/>
                </a:solidFill>
                <a:latin typeface="Arial"/>
                <a:cs typeface="Arial"/>
              </a:rPr>
              <a:t>“Progetto climatizzazione Chiesa”</a:t>
            </a:r>
          </a:p>
          <a:p>
            <a:pPr>
              <a:lnSpc>
                <a:spcPct val="100000"/>
              </a:lnSpc>
            </a:pPr>
            <a:endParaRPr lang="it-IT" sz="1800" dirty="0">
              <a:solidFill>
                <a:srgbClr val="000090"/>
              </a:solidFill>
            </a:endParaRPr>
          </a:p>
          <a:p>
            <a:pPr>
              <a:buFont typeface="Wingdings" charset="0"/>
              <a:buChar char="v"/>
            </a:pPr>
            <a:endParaRPr lang="it-IT" sz="1100" dirty="0">
              <a:solidFill>
                <a:srgbClr val="00009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Conclude Don Domenico</a:t>
            </a:r>
          </a:p>
          <a:p>
            <a:pPr algn="ctr"/>
            <a:r>
              <a:rPr lang="it-IT" sz="2000" dirty="0" smtClean="0">
                <a:solidFill>
                  <a:srgbClr val="000090"/>
                </a:solidFill>
              </a:rPr>
              <a:t>Presidente CCP e della “San Francesco Onlus”</a:t>
            </a:r>
            <a:endParaRPr lang="it-IT" sz="2000" dirty="0">
              <a:solidFill>
                <a:srgbClr val="000090"/>
              </a:solidFill>
            </a:endParaRPr>
          </a:p>
        </p:txBody>
      </p:sp>
      <p:pic>
        <p:nvPicPr>
          <p:cNvPr id="5" name="Picture 4" descr="C:\Users\fulvio\Desktop\logochiesa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" y="0"/>
            <a:ext cx="976564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1" y="32828"/>
            <a:ext cx="992560" cy="9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6860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0041" y="0"/>
            <a:ext cx="715534" cy="72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44488" y="980728"/>
            <a:ext cx="9433048" cy="533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2400" b="1" dirty="0">
                <a:solidFill>
                  <a:srgbClr val="000090"/>
                </a:solidFill>
              </a:rPr>
              <a:t>Direttivo </a:t>
            </a:r>
            <a:r>
              <a:rPr lang="it-IT" sz="2400" b="1" dirty="0" smtClean="0">
                <a:solidFill>
                  <a:srgbClr val="000090"/>
                </a:solidFill>
              </a:rPr>
              <a:t>Onlus “CPP - Istituzionale”:</a:t>
            </a:r>
          </a:p>
          <a:p>
            <a:pPr algn="just">
              <a:defRPr/>
            </a:pPr>
            <a:endParaRPr lang="it-IT" sz="800" b="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Presidente</a:t>
            </a:r>
            <a:r>
              <a:rPr lang="it-IT" sz="1800" dirty="0" smtClean="0">
                <a:solidFill>
                  <a:srgbClr val="000090"/>
                </a:solidFill>
              </a:rPr>
              <a:t>: Mons. Domenico Giannandrea , Giorgio Michetti (Presidente Laico)</a:t>
            </a:r>
          </a:p>
          <a:p>
            <a:r>
              <a:rPr lang="it-IT" sz="1800" dirty="0" smtClean="0">
                <a:solidFill>
                  <a:srgbClr val="000090"/>
                </a:solidFill>
              </a:rPr>
              <a:t>Coordinatori: M. Cristina Portunato, </a:t>
            </a:r>
            <a:r>
              <a:rPr lang="it-IT" sz="1800" dirty="0">
                <a:solidFill>
                  <a:srgbClr val="000090"/>
                </a:solidFill>
              </a:rPr>
              <a:t>Sannino Nicole, Bellomo Vincenzo</a:t>
            </a:r>
            <a:r>
              <a:rPr lang="it-IT" sz="1800" dirty="0" smtClean="0">
                <a:solidFill>
                  <a:srgbClr val="000090"/>
                </a:solidFill>
              </a:rPr>
              <a:t>, Bagnato </a:t>
            </a:r>
            <a:r>
              <a:rPr lang="it-IT" sz="1800" dirty="0">
                <a:solidFill>
                  <a:srgbClr val="000090"/>
                </a:solidFill>
              </a:rPr>
              <a:t>Massimiliano e Cianciaruso Pietro</a:t>
            </a:r>
            <a:r>
              <a:rPr lang="it-IT" sz="1800" dirty="0" smtClean="0">
                <a:solidFill>
                  <a:srgbClr val="000090"/>
                </a:solidFill>
              </a:rPr>
              <a:t>.</a:t>
            </a:r>
          </a:p>
          <a:p>
            <a:r>
              <a:rPr lang="it-IT" sz="1800" b="1" dirty="0" smtClean="0">
                <a:solidFill>
                  <a:srgbClr val="000090"/>
                </a:solidFill>
              </a:rPr>
              <a:t>Segretario</a:t>
            </a:r>
            <a:r>
              <a:rPr lang="it-IT" sz="1800" dirty="0">
                <a:solidFill>
                  <a:srgbClr val="000090"/>
                </a:solidFill>
              </a:rPr>
              <a:t>:  Fulvio Di Giuseppe</a:t>
            </a:r>
          </a:p>
          <a:p>
            <a:r>
              <a:rPr lang="it-IT" sz="1800" b="1" dirty="0" smtClean="0">
                <a:solidFill>
                  <a:srgbClr val="000090"/>
                </a:solidFill>
              </a:rPr>
              <a:t>Segreteria</a:t>
            </a:r>
            <a:r>
              <a:rPr lang="it-IT" sz="1800" dirty="0">
                <a:solidFill>
                  <a:srgbClr val="000090"/>
                </a:solidFill>
              </a:rPr>
              <a:t>: Fulvio Di Giuseppe, Ranalli M. Luisa e Federica Licocci.</a:t>
            </a:r>
            <a:endParaRPr lang="it-IT" sz="1800" b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b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b="1" dirty="0" smtClean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it-IT" sz="2800" b="1" dirty="0" smtClean="0">
                <a:solidFill>
                  <a:srgbClr val="000090"/>
                </a:solidFill>
              </a:rPr>
              <a:t>Direttivo </a:t>
            </a:r>
            <a:r>
              <a:rPr lang="it-IT" sz="2800" b="1" dirty="0">
                <a:solidFill>
                  <a:srgbClr val="000090"/>
                </a:solidFill>
              </a:rPr>
              <a:t>Onlus </a:t>
            </a:r>
            <a:r>
              <a:rPr lang="it-IT" sz="2800" b="1" dirty="0" smtClean="0">
                <a:solidFill>
                  <a:srgbClr val="000090"/>
                </a:solidFill>
              </a:rPr>
              <a:t>Gestionale</a:t>
            </a:r>
          </a:p>
          <a:p>
            <a:pPr>
              <a:defRPr/>
            </a:pPr>
            <a:endParaRPr lang="it-IT" sz="800" b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dirty="0">
              <a:solidFill>
                <a:srgbClr val="00009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Coordinamento delle attività</a:t>
            </a:r>
            <a:r>
              <a:rPr lang="it-IT" sz="1800" dirty="0" smtClean="0">
                <a:solidFill>
                  <a:srgbClr val="000090"/>
                </a:solidFill>
              </a:rPr>
              <a:t>:	Fulvio Di Giuseppe, Federica Licocci, Angelo Severini  				Remo Simonetti, Pina </a:t>
            </a:r>
            <a:r>
              <a:rPr lang="it-IT" sz="1800" dirty="0">
                <a:solidFill>
                  <a:srgbClr val="000090"/>
                </a:solidFill>
              </a:rPr>
              <a:t>Russo, Roberto Canullo, </a:t>
            </a:r>
            <a:r>
              <a:rPr lang="it-IT" sz="1800" dirty="0" smtClean="0">
                <a:solidFill>
                  <a:srgbClr val="000090"/>
                </a:solidFill>
              </a:rPr>
              <a:t>				Claudia </a:t>
            </a:r>
            <a:r>
              <a:rPr lang="it-IT" sz="1800" dirty="0">
                <a:solidFill>
                  <a:srgbClr val="000090"/>
                </a:solidFill>
              </a:rPr>
              <a:t>Canullo, Barbara </a:t>
            </a:r>
            <a:r>
              <a:rPr lang="it-IT" sz="1800" dirty="0" smtClean="0">
                <a:solidFill>
                  <a:srgbClr val="000090"/>
                </a:solidFill>
              </a:rPr>
              <a:t>Mauro</a:t>
            </a:r>
          </a:p>
          <a:p>
            <a:pPr marL="285750" indent="-285750">
              <a:buFontTx/>
              <a:buChar char="-"/>
              <a:defRPr/>
            </a:pPr>
            <a:endParaRPr lang="it-IT" sz="800" dirty="0" smtClean="0">
              <a:solidFill>
                <a:srgbClr val="00009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1800" b="1" dirty="0">
                <a:solidFill>
                  <a:srgbClr val="000090"/>
                </a:solidFill>
              </a:rPr>
              <a:t>Gestione anagrafica </a:t>
            </a:r>
            <a:r>
              <a:rPr lang="it-IT" sz="1800" b="1" dirty="0" smtClean="0">
                <a:solidFill>
                  <a:srgbClr val="000090"/>
                </a:solidFill>
              </a:rPr>
              <a:t>soci</a:t>
            </a:r>
            <a:r>
              <a:rPr lang="it-IT" sz="1800" b="1" dirty="0">
                <a:solidFill>
                  <a:srgbClr val="000090"/>
                </a:solidFill>
              </a:rPr>
              <a:t>	</a:t>
            </a:r>
            <a:r>
              <a:rPr lang="it-IT" sz="1800" dirty="0">
                <a:solidFill>
                  <a:srgbClr val="000090"/>
                </a:solidFill>
              </a:rPr>
              <a:t>Pina Russo</a:t>
            </a:r>
          </a:p>
          <a:p>
            <a:pPr marL="285750" indent="-285750">
              <a:buFontTx/>
              <a:buChar char="-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Segretario</a:t>
            </a:r>
            <a:r>
              <a:rPr lang="it-IT" sz="1800" b="1" dirty="0">
                <a:solidFill>
                  <a:srgbClr val="000090"/>
                </a:solidFill>
              </a:rPr>
              <a:t>, </a:t>
            </a:r>
            <a:r>
              <a:rPr lang="it-IT" sz="1800" b="1" dirty="0" smtClean="0">
                <a:solidFill>
                  <a:srgbClr val="000090"/>
                </a:solidFill>
              </a:rPr>
              <a:t>Tesoriere </a:t>
            </a:r>
            <a:r>
              <a:rPr lang="it-IT" sz="1800" b="1" dirty="0">
                <a:solidFill>
                  <a:srgbClr val="000090"/>
                </a:solidFill>
              </a:rPr>
              <a:t>		</a:t>
            </a:r>
            <a:r>
              <a:rPr lang="it-IT" sz="1800" dirty="0">
                <a:solidFill>
                  <a:srgbClr val="000090"/>
                </a:solidFill>
              </a:rPr>
              <a:t>Fulvio Di </a:t>
            </a:r>
            <a:r>
              <a:rPr lang="it-IT" sz="1800" dirty="0" smtClean="0">
                <a:solidFill>
                  <a:srgbClr val="000090"/>
                </a:solidFill>
              </a:rPr>
              <a:t>Giuseppe</a:t>
            </a:r>
          </a:p>
          <a:p>
            <a:pPr marL="285750" indent="-285750">
              <a:buFontTx/>
              <a:buChar char="-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Assistenza Soci, eventi</a:t>
            </a:r>
            <a:r>
              <a:rPr lang="it-IT" sz="1800" dirty="0" smtClean="0">
                <a:solidFill>
                  <a:srgbClr val="000090"/>
                </a:solidFill>
              </a:rPr>
              <a:t>	</a:t>
            </a:r>
            <a:r>
              <a:rPr lang="it-IT" sz="1800" dirty="0">
                <a:solidFill>
                  <a:srgbClr val="000090"/>
                </a:solidFill>
              </a:rPr>
              <a:t>Roberto Canullo, </a:t>
            </a:r>
            <a:r>
              <a:rPr lang="it-IT" sz="1800" dirty="0" smtClean="0">
                <a:solidFill>
                  <a:srgbClr val="000090"/>
                </a:solidFill>
              </a:rPr>
              <a:t>Claudia </a:t>
            </a:r>
            <a:r>
              <a:rPr lang="it-IT" sz="1800" dirty="0">
                <a:solidFill>
                  <a:srgbClr val="000090"/>
                </a:solidFill>
              </a:rPr>
              <a:t>Canullo, Barbara Mauro</a:t>
            </a:r>
            <a:endParaRPr lang="it-IT" sz="1800" dirty="0" smtClean="0">
              <a:solidFill>
                <a:srgbClr val="000090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Fiscale </a:t>
            </a:r>
            <a:r>
              <a:rPr lang="it-IT" sz="1800" dirty="0" smtClean="0">
                <a:solidFill>
                  <a:srgbClr val="000090"/>
                </a:solidFill>
              </a:rPr>
              <a:t>			Cristiano Vella</a:t>
            </a:r>
          </a:p>
          <a:p>
            <a:pPr marL="285750" indent="-285750">
              <a:buFontTx/>
              <a:buChar char="-"/>
              <a:defRPr/>
            </a:pPr>
            <a:r>
              <a:rPr lang="it-IT" sz="1800" b="1" dirty="0">
                <a:solidFill>
                  <a:srgbClr val="000090"/>
                </a:solidFill>
              </a:rPr>
              <a:t>Legale</a:t>
            </a:r>
            <a:r>
              <a:rPr lang="it-IT" sz="1800" dirty="0">
                <a:solidFill>
                  <a:srgbClr val="000090"/>
                </a:solidFill>
              </a:rPr>
              <a:t>:			Antonio </a:t>
            </a:r>
            <a:r>
              <a:rPr lang="it-IT" sz="1800" dirty="0" smtClean="0">
                <a:solidFill>
                  <a:srgbClr val="000090"/>
                </a:solidFill>
              </a:rPr>
              <a:t>Arseni</a:t>
            </a:r>
          </a:p>
          <a:p>
            <a:pPr marL="285750" indent="-285750">
              <a:buFontTx/>
              <a:buChar char="-"/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Contabile 			</a:t>
            </a:r>
            <a:r>
              <a:rPr lang="it-IT" sz="1800" dirty="0" smtClean="0">
                <a:solidFill>
                  <a:srgbClr val="000090"/>
                </a:solidFill>
              </a:rPr>
              <a:t>Giuseppe Mele</a:t>
            </a:r>
          </a:p>
          <a:p>
            <a:pPr marL="285750" indent="-285750">
              <a:buFontTx/>
              <a:buChar char="-"/>
              <a:defRPr/>
            </a:pPr>
            <a:r>
              <a:rPr lang="it-IT" sz="1800" b="1" dirty="0">
                <a:solidFill>
                  <a:srgbClr val="000090"/>
                </a:solidFill>
              </a:rPr>
              <a:t>Revisore contabile </a:t>
            </a:r>
            <a:r>
              <a:rPr lang="it-IT" sz="1800" dirty="0">
                <a:solidFill>
                  <a:srgbClr val="000090"/>
                </a:solidFill>
              </a:rPr>
              <a:t>		</a:t>
            </a:r>
            <a:r>
              <a:rPr lang="it-IT" sz="1800" dirty="0" smtClean="0">
                <a:solidFill>
                  <a:srgbClr val="000090"/>
                </a:solidFill>
              </a:rPr>
              <a:t>Remo Simonetti</a:t>
            </a:r>
          </a:p>
        </p:txBody>
      </p:sp>
      <p:sp>
        <p:nvSpPr>
          <p:cNvPr id="6" name="Rettangolo 5"/>
          <p:cNvSpPr/>
          <p:nvPr/>
        </p:nvSpPr>
        <p:spPr>
          <a:xfrm>
            <a:off x="2000672" y="260648"/>
            <a:ext cx="64087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000090"/>
                </a:solidFill>
              </a:rPr>
              <a:t>Gestione </a:t>
            </a:r>
            <a:r>
              <a:rPr lang="it-IT" sz="3600" b="1" dirty="0" smtClean="0">
                <a:solidFill>
                  <a:srgbClr val="000090"/>
                </a:solidFill>
              </a:rPr>
              <a:t>Onlus struttura </a:t>
            </a:r>
            <a:endParaRPr lang="it-IT" sz="36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162" y="0"/>
            <a:ext cx="8588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920552" y="260648"/>
            <a:ext cx="8136904" cy="6027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000090"/>
                </a:solidFill>
              </a:rPr>
              <a:t>Gestione </a:t>
            </a:r>
            <a:r>
              <a:rPr lang="it-IT" sz="4000" b="1" dirty="0" smtClean="0">
                <a:solidFill>
                  <a:srgbClr val="000090"/>
                </a:solidFill>
              </a:rPr>
              <a:t>Onlus </a:t>
            </a:r>
            <a:r>
              <a:rPr lang="it-IT" sz="3200" b="1" dirty="0" smtClean="0">
                <a:solidFill>
                  <a:srgbClr val="000090"/>
                </a:solidFill>
              </a:rPr>
              <a:t>esercizio 2017</a:t>
            </a:r>
          </a:p>
          <a:p>
            <a:pPr algn="ctr">
              <a:defRPr/>
            </a:pPr>
            <a:endParaRPr lang="it-IT" sz="800" b="1" dirty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b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b="1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SOCI 2017, </a:t>
            </a:r>
            <a:r>
              <a:rPr lang="it-IT" sz="1800" dirty="0" smtClean="0">
                <a:solidFill>
                  <a:srgbClr val="000090"/>
                </a:solidFill>
              </a:rPr>
              <a:t>iscizioni, rinnovi			     €       </a:t>
            </a:r>
            <a:r>
              <a:rPr lang="it-IT" sz="1800" dirty="0">
                <a:solidFill>
                  <a:srgbClr val="000090"/>
                </a:solidFill>
              </a:rPr>
              <a:t>5</a:t>
            </a:r>
            <a:r>
              <a:rPr lang="it-IT" sz="1800" dirty="0" smtClean="0">
                <a:solidFill>
                  <a:srgbClr val="000090"/>
                </a:solidFill>
              </a:rPr>
              <a:t>70,00</a:t>
            </a:r>
            <a:endParaRPr lang="it-IT" sz="800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b="1" dirty="0">
                <a:solidFill>
                  <a:srgbClr val="000090"/>
                </a:solidFill>
              </a:rPr>
              <a:t>DONAZIONI </a:t>
            </a:r>
            <a:r>
              <a:rPr lang="it-IT" sz="1800" dirty="0" smtClean="0">
                <a:solidFill>
                  <a:srgbClr val="000090"/>
                </a:solidFill>
              </a:rPr>
              <a:t>Staiano-Di </a:t>
            </a:r>
            <a:r>
              <a:rPr lang="it-IT" sz="1800" dirty="0">
                <a:solidFill>
                  <a:srgbClr val="000090"/>
                </a:solidFill>
              </a:rPr>
              <a:t>Giuseppe_Leonardi -</a:t>
            </a:r>
            <a:r>
              <a:rPr lang="it-IT" sz="1800" dirty="0" smtClean="0">
                <a:solidFill>
                  <a:srgbClr val="000090"/>
                </a:solidFill>
              </a:rPr>
              <a:t> Anonimo    €    3.600,00</a:t>
            </a: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Simonetti_Russo</a:t>
            </a:r>
            <a:r>
              <a:rPr lang="it-IT" sz="1800" dirty="0">
                <a:solidFill>
                  <a:srgbClr val="000090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- Michelucci_Scali</a:t>
            </a:r>
            <a:r>
              <a:rPr lang="is-IS" sz="1800" dirty="0" smtClean="0">
                <a:solidFill>
                  <a:srgbClr val="000090"/>
                </a:solidFill>
              </a:rPr>
              <a:t>	</a:t>
            </a:r>
            <a:r>
              <a:rPr lang="it-IT" sz="1800" dirty="0" smtClean="0">
                <a:solidFill>
                  <a:srgbClr val="000090"/>
                </a:solidFill>
              </a:rPr>
              <a:t>				  </a:t>
            </a:r>
            <a:r>
              <a:rPr lang="it-IT" sz="1800" dirty="0">
                <a:solidFill>
                  <a:srgbClr val="000090"/>
                </a:solidFill>
              </a:rPr>
              <a:t>	</a:t>
            </a:r>
            <a:r>
              <a:rPr lang="it-IT" sz="1800" dirty="0" smtClean="0">
                <a:solidFill>
                  <a:srgbClr val="000090"/>
                </a:solidFill>
              </a:rPr>
              <a:t>			</a:t>
            </a:r>
            <a:r>
              <a:rPr lang="it-IT" sz="1800" b="1" dirty="0" smtClean="0">
                <a:solidFill>
                  <a:srgbClr val="000090"/>
                </a:solidFill>
              </a:rPr>
              <a:t>Totale entrate    </a:t>
            </a:r>
            <a:r>
              <a:rPr lang="it-IT" sz="1800" dirty="0" smtClean="0">
                <a:solidFill>
                  <a:srgbClr val="000090"/>
                </a:solidFill>
              </a:rPr>
              <a:t>      </a:t>
            </a:r>
            <a:r>
              <a:rPr lang="it-IT" sz="1800" b="1" dirty="0" smtClean="0">
                <a:solidFill>
                  <a:srgbClr val="000090"/>
                </a:solidFill>
              </a:rPr>
              <a:t>€   </a:t>
            </a:r>
            <a:r>
              <a:rPr lang="it-IT" sz="2400" b="1" dirty="0" smtClean="0">
                <a:solidFill>
                  <a:srgbClr val="000090"/>
                </a:solidFill>
              </a:rPr>
              <a:t>4.170,00</a:t>
            </a:r>
          </a:p>
          <a:p>
            <a:pPr>
              <a:defRPr/>
            </a:pPr>
            <a:endParaRPr lang="it-IT" sz="2400" b="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Sala Lana, Multimediale + clima sagrestia</a:t>
            </a:r>
            <a:r>
              <a:rPr lang="is-IS" sz="1800" dirty="0" smtClean="0">
                <a:solidFill>
                  <a:srgbClr val="000090"/>
                </a:solidFill>
              </a:rPr>
              <a:t>		      </a:t>
            </a:r>
            <a:r>
              <a:rPr lang="it-IT" sz="1800" b="1" dirty="0" smtClean="0">
                <a:solidFill>
                  <a:srgbClr val="000090"/>
                </a:solidFill>
              </a:rPr>
              <a:t>€   </a:t>
            </a:r>
            <a:r>
              <a:rPr lang="it-IT" sz="1800" b="1" dirty="0">
                <a:solidFill>
                  <a:srgbClr val="000090"/>
                </a:solidFill>
              </a:rPr>
              <a:t> </a:t>
            </a:r>
            <a:r>
              <a:rPr lang="it-IT" sz="1800" b="1" dirty="0" smtClean="0">
                <a:solidFill>
                  <a:srgbClr val="000090"/>
                </a:solidFill>
              </a:rPr>
              <a:t>  925,00</a:t>
            </a: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Sito Parrocchia, copertura altare S. Francesco	      </a:t>
            </a:r>
            <a:r>
              <a:rPr lang="it-IT" sz="1800" b="1" dirty="0" smtClean="0">
                <a:solidFill>
                  <a:srgbClr val="000090"/>
                </a:solidFill>
              </a:rPr>
              <a:t>€      202,05</a:t>
            </a: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Contributi: campi estivi, scapolari</a:t>
            </a:r>
            <a:r>
              <a:rPr lang="it-IT" sz="1800" dirty="0">
                <a:solidFill>
                  <a:srgbClr val="000090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 ecc.</a:t>
            </a:r>
            <a:r>
              <a:rPr lang="it-IT" sz="1800" dirty="0">
                <a:solidFill>
                  <a:srgbClr val="000090"/>
                </a:solidFill>
              </a:rPr>
              <a:t>	   </a:t>
            </a:r>
            <a:r>
              <a:rPr lang="it-IT" sz="1800" dirty="0" smtClean="0">
                <a:solidFill>
                  <a:srgbClr val="000090"/>
                </a:solidFill>
              </a:rPr>
              <a:t>	      </a:t>
            </a:r>
            <a:r>
              <a:rPr lang="it-IT" sz="1800" b="1" dirty="0">
                <a:solidFill>
                  <a:srgbClr val="000090"/>
                </a:solidFill>
              </a:rPr>
              <a:t>€   </a:t>
            </a:r>
            <a:r>
              <a:rPr lang="it-IT" sz="1800" b="1" dirty="0" smtClean="0">
                <a:solidFill>
                  <a:srgbClr val="000090"/>
                </a:solidFill>
              </a:rPr>
              <a:t>   280,00</a:t>
            </a:r>
            <a:endParaRPr lang="it-IT" sz="1800" b="1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Lavori Chiesa (operaio Mario + Quarzo + materiale)	      </a:t>
            </a:r>
            <a:r>
              <a:rPr lang="it-IT" sz="1800" b="1" dirty="0" smtClean="0">
                <a:solidFill>
                  <a:srgbClr val="000090"/>
                </a:solidFill>
              </a:rPr>
              <a:t>€      860,95</a:t>
            </a: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Maglie maratona Sponsor Onlus 			      €      </a:t>
            </a:r>
            <a:r>
              <a:rPr lang="it-IT" sz="1800" b="1" dirty="0" smtClean="0">
                <a:solidFill>
                  <a:srgbClr val="000090"/>
                </a:solidFill>
              </a:rPr>
              <a:t>200,00</a:t>
            </a: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Promozione sere Onlus, Feste, Famiglie ecc.</a:t>
            </a:r>
            <a:r>
              <a:rPr lang="it-IT" sz="1800" b="1" dirty="0" smtClean="0">
                <a:solidFill>
                  <a:srgbClr val="000090"/>
                </a:solidFill>
              </a:rPr>
              <a:t>  	      €      266,00</a:t>
            </a:r>
          </a:p>
          <a:p>
            <a:pPr>
              <a:defRPr/>
            </a:pPr>
            <a:r>
              <a:rPr lang="it-IT" sz="800" b="1" dirty="0" smtClean="0">
                <a:solidFill>
                  <a:srgbClr val="000090"/>
                </a:solidFill>
              </a:rPr>
              <a:t>	</a:t>
            </a:r>
            <a:endParaRPr lang="it-IT" sz="800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				Totale uscite           </a:t>
            </a:r>
            <a:r>
              <a:rPr lang="it-IT" sz="1800" dirty="0" smtClean="0">
                <a:solidFill>
                  <a:srgbClr val="000090"/>
                </a:solidFill>
              </a:rPr>
              <a:t>  </a:t>
            </a:r>
            <a:r>
              <a:rPr lang="it-IT" sz="2400" b="1" dirty="0">
                <a:solidFill>
                  <a:srgbClr val="000090"/>
                </a:solidFill>
              </a:rPr>
              <a:t>€ </a:t>
            </a:r>
            <a:r>
              <a:rPr lang="it-IT" sz="2400" b="1" dirty="0" smtClean="0">
                <a:solidFill>
                  <a:srgbClr val="000090"/>
                </a:solidFill>
              </a:rPr>
              <a:t> 3882,15</a:t>
            </a:r>
            <a:endParaRPr lang="it-IT" sz="2400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it-IT" sz="1800" dirty="0" smtClean="0">
                <a:solidFill>
                  <a:srgbClr val="000090"/>
                </a:solidFill>
              </a:rPr>
              <a:t>Saldo Esercizio 2016 </a:t>
            </a:r>
            <a:r>
              <a:rPr lang="is-IS" sz="1800" dirty="0" smtClean="0">
                <a:solidFill>
                  <a:srgbClr val="000090"/>
                </a:solidFill>
              </a:rPr>
              <a:t>…......... €  </a:t>
            </a:r>
            <a:r>
              <a:rPr lang="hr-HR" sz="1800" b="1" dirty="0">
                <a:solidFill>
                  <a:srgbClr val="000090"/>
                </a:solidFill>
              </a:rPr>
              <a:t>2.291,90</a:t>
            </a:r>
            <a:r>
              <a:rPr lang="hr-HR" sz="1800" dirty="0">
                <a:solidFill>
                  <a:srgbClr val="000090"/>
                </a:solidFill>
              </a:rPr>
              <a:t> </a:t>
            </a:r>
            <a:endParaRPr lang="hr-HR" sz="1800" dirty="0" smtClean="0">
              <a:solidFill>
                <a:srgbClr val="000090"/>
              </a:solidFill>
            </a:endParaRPr>
          </a:p>
          <a:p>
            <a:pPr>
              <a:defRPr/>
            </a:pPr>
            <a:r>
              <a:rPr lang="is-IS" sz="1800" dirty="0" smtClean="0">
                <a:solidFill>
                  <a:srgbClr val="000090"/>
                </a:solidFill>
              </a:rPr>
              <a:t>Entrate Esercizio 2016 .......... €  </a:t>
            </a:r>
            <a:r>
              <a:rPr lang="it-IT" sz="1800" b="1" dirty="0" smtClean="0">
                <a:solidFill>
                  <a:srgbClr val="000090"/>
                </a:solidFill>
              </a:rPr>
              <a:t>4.170,00</a:t>
            </a:r>
          </a:p>
          <a:p>
            <a:pPr>
              <a:defRPr/>
            </a:pPr>
            <a:r>
              <a:rPr lang="it-IT" sz="1800" b="1" dirty="0" smtClean="0">
                <a:solidFill>
                  <a:srgbClr val="000090"/>
                </a:solidFill>
              </a:rPr>
              <a:t>Uscite Esercizio 2016 </a:t>
            </a:r>
            <a:r>
              <a:rPr lang="is-IS" sz="1800" b="1" dirty="0" smtClean="0">
                <a:solidFill>
                  <a:srgbClr val="000090"/>
                </a:solidFill>
              </a:rPr>
              <a:t>…...... </a:t>
            </a:r>
            <a:r>
              <a:rPr lang="it-IT" sz="1800" b="1" dirty="0">
                <a:solidFill>
                  <a:srgbClr val="000090"/>
                </a:solidFill>
              </a:rPr>
              <a:t>€</a:t>
            </a:r>
            <a:r>
              <a:rPr lang="it-IT" sz="1400" b="1" dirty="0">
                <a:solidFill>
                  <a:srgbClr val="000090"/>
                </a:solidFill>
              </a:rPr>
              <a:t> </a:t>
            </a:r>
            <a:r>
              <a:rPr lang="it-IT" sz="1800" b="1" dirty="0" smtClean="0">
                <a:solidFill>
                  <a:srgbClr val="000090"/>
                </a:solidFill>
              </a:rPr>
              <a:t> 3.882,15</a:t>
            </a:r>
          </a:p>
          <a:p>
            <a:pPr>
              <a:defRPr/>
            </a:pPr>
            <a:endParaRPr lang="it-IT" sz="800" b="1" dirty="0" smtClean="0">
              <a:solidFill>
                <a:srgbClr val="000090"/>
              </a:solidFill>
            </a:endParaRPr>
          </a:p>
          <a:p>
            <a:pPr>
              <a:defRPr/>
            </a:pPr>
            <a:endParaRPr lang="it-IT" sz="800" dirty="0">
              <a:solidFill>
                <a:srgbClr val="000090"/>
              </a:solidFill>
            </a:endParaRPr>
          </a:p>
          <a:p>
            <a:pPr algn="ctr">
              <a:defRPr/>
            </a:pPr>
            <a:r>
              <a:rPr lang="it-IT" sz="2800" i="1" dirty="0" smtClean="0">
                <a:solidFill>
                  <a:srgbClr val="000090"/>
                </a:solidFill>
              </a:rPr>
              <a:t>			Saldo Esercizio 2017   </a:t>
            </a:r>
            <a:r>
              <a:rPr lang="it-IT" sz="2800" b="1" i="1" dirty="0" smtClean="0">
                <a:solidFill>
                  <a:srgbClr val="000090"/>
                </a:solidFill>
              </a:rPr>
              <a:t>€ 2.579,75</a:t>
            </a:r>
            <a:endParaRPr lang="it-IT" sz="4000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27841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344488" y="1196752"/>
            <a:ext cx="9289032" cy="5537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it-IT" sz="100" dirty="0"/>
          </a:p>
          <a:p>
            <a:pPr algn="ctr"/>
            <a:endParaRPr lang="it-IT" sz="800" b="1" dirty="0" smtClean="0"/>
          </a:p>
          <a:p>
            <a:pPr algn="just"/>
            <a:r>
              <a:rPr lang="it-IT" sz="1800" dirty="0" smtClean="0">
                <a:solidFill>
                  <a:srgbClr val="000090"/>
                </a:solidFill>
              </a:rPr>
              <a:t>Il Libro </a:t>
            </a:r>
            <a:r>
              <a:rPr lang="it-IT" altLang="ja-JP" sz="1800" dirty="0" smtClean="0">
                <a:solidFill>
                  <a:srgbClr val="000090"/>
                </a:solidFill>
              </a:rPr>
              <a:t>dei soci (Anagrafica) è costantemente aggiornato; sono </a:t>
            </a:r>
            <a:r>
              <a:rPr lang="it-IT" sz="1800" b="1" dirty="0" smtClean="0">
                <a:solidFill>
                  <a:srgbClr val="000090"/>
                </a:solidFill>
              </a:rPr>
              <a:t>Soci ordinari:</a:t>
            </a:r>
            <a:r>
              <a:rPr lang="it-IT" sz="1800" dirty="0" smtClean="0">
                <a:solidFill>
                  <a:srgbClr val="000090"/>
                </a:solidFill>
              </a:rPr>
              <a:t> </a:t>
            </a:r>
            <a:r>
              <a:rPr lang="it-IT" sz="1800" b="1" dirty="0" smtClean="0">
                <a:solidFill>
                  <a:srgbClr val="000090"/>
                </a:solidFill>
              </a:rPr>
              <a:t>tutti </a:t>
            </a:r>
            <a:r>
              <a:rPr lang="it-IT" sz="1800" b="1" dirty="0">
                <a:solidFill>
                  <a:srgbClr val="000090"/>
                </a:solidFill>
              </a:rPr>
              <a:t>coloro </a:t>
            </a:r>
            <a:r>
              <a:rPr lang="it-IT" sz="1800" b="1" dirty="0" smtClean="0">
                <a:solidFill>
                  <a:srgbClr val="000090"/>
                </a:solidFill>
              </a:rPr>
              <a:t>che versano regolarmente </a:t>
            </a:r>
            <a:r>
              <a:rPr lang="it-IT" sz="1800" dirty="0" smtClean="0">
                <a:solidFill>
                  <a:srgbClr val="000090"/>
                </a:solidFill>
              </a:rPr>
              <a:t>la </a:t>
            </a:r>
            <a:r>
              <a:rPr lang="it-IT" sz="1800" dirty="0">
                <a:solidFill>
                  <a:srgbClr val="000090"/>
                </a:solidFill>
              </a:rPr>
              <a:t>quota </a:t>
            </a:r>
            <a:r>
              <a:rPr lang="it-IT" sz="1800" dirty="0" smtClean="0">
                <a:solidFill>
                  <a:srgbClr val="000090"/>
                </a:solidFill>
              </a:rPr>
              <a:t>annua “simbolica” </a:t>
            </a:r>
            <a:r>
              <a:rPr lang="it-IT" sz="1800" dirty="0">
                <a:solidFill>
                  <a:srgbClr val="000090"/>
                </a:solidFill>
              </a:rPr>
              <a:t>di 5,00 </a:t>
            </a:r>
            <a:r>
              <a:rPr lang="it-IT" sz="1800" dirty="0" smtClean="0">
                <a:solidFill>
                  <a:srgbClr val="000090"/>
                </a:solidFill>
              </a:rPr>
              <a:t>€; </a:t>
            </a:r>
            <a:r>
              <a:rPr lang="it-IT" sz="1800" u="sng" dirty="0">
                <a:solidFill>
                  <a:srgbClr val="000090"/>
                </a:solidFill>
              </a:rPr>
              <a:t>sono esentati </a:t>
            </a:r>
            <a:r>
              <a:rPr lang="it-IT" sz="1800" u="sng" dirty="0" smtClean="0">
                <a:solidFill>
                  <a:srgbClr val="000090"/>
                </a:solidFill>
              </a:rPr>
              <a:t>solo </a:t>
            </a:r>
            <a:r>
              <a:rPr lang="it-IT" sz="1800" u="sng" dirty="0">
                <a:solidFill>
                  <a:srgbClr val="000090"/>
                </a:solidFill>
              </a:rPr>
              <a:t>gli studenti e i non lavoratori, senza reddito</a:t>
            </a:r>
            <a:r>
              <a:rPr lang="it-IT" sz="1800" u="sng" dirty="0" smtClean="0">
                <a:solidFill>
                  <a:srgbClr val="000090"/>
                </a:solidFill>
              </a:rPr>
              <a:t>.</a:t>
            </a:r>
          </a:p>
          <a:p>
            <a:pPr algn="just"/>
            <a:r>
              <a:rPr lang="it-IT" sz="1800" b="1" dirty="0" smtClean="0">
                <a:solidFill>
                  <a:srgbClr val="000090"/>
                </a:solidFill>
              </a:rPr>
              <a:t>I Soci </a:t>
            </a:r>
            <a:r>
              <a:rPr lang="it-IT" sz="1800" b="1" dirty="0">
                <a:solidFill>
                  <a:srgbClr val="000090"/>
                </a:solidFill>
              </a:rPr>
              <a:t>attivi riferiti all'anno solare </a:t>
            </a:r>
            <a:r>
              <a:rPr lang="it-IT" sz="1800" b="1" dirty="0" smtClean="0">
                <a:solidFill>
                  <a:srgbClr val="000090"/>
                </a:solidFill>
              </a:rPr>
              <a:t>2016-2017 risultano </a:t>
            </a:r>
            <a:r>
              <a:rPr lang="it-IT" sz="1800" b="1" dirty="0">
                <a:solidFill>
                  <a:srgbClr val="000090"/>
                </a:solidFill>
              </a:rPr>
              <a:t>essere in n. </a:t>
            </a:r>
            <a:r>
              <a:rPr lang="it-IT" sz="2400" b="1" dirty="0" smtClean="0">
                <a:solidFill>
                  <a:srgbClr val="000090"/>
                </a:solidFill>
              </a:rPr>
              <a:t>229</a:t>
            </a:r>
          </a:p>
          <a:p>
            <a:pPr algn="just"/>
            <a:endParaRPr lang="it-IT" sz="1800" dirty="0" smtClean="0">
              <a:solidFill>
                <a:srgbClr val="000090"/>
              </a:solidFill>
            </a:endParaRP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Come versare la quota e/o donazione</a:t>
            </a:r>
            <a:endParaRPr lang="it-IT" sz="2400" b="1" dirty="0">
              <a:solidFill>
                <a:srgbClr val="000090"/>
              </a:solidFill>
            </a:endParaRPr>
          </a:p>
          <a:p>
            <a:pPr algn="ctr">
              <a:buFont typeface="Wingdings" charset="0"/>
              <a:buChar char="q"/>
            </a:pPr>
            <a:endParaRPr lang="it-IT" altLang="ja-JP" sz="800" b="1" dirty="0" smtClean="0">
              <a:solidFill>
                <a:srgbClr val="000090"/>
              </a:solidFill>
            </a:endParaRPr>
          </a:p>
          <a:p>
            <a:pPr algn="just"/>
            <a:r>
              <a:rPr lang="it-IT" sz="1800" b="1" dirty="0">
                <a:solidFill>
                  <a:srgbClr val="000090"/>
                </a:solidFill>
              </a:rPr>
              <a:t>A – BONIFICO - Banca Prossima SPA </a:t>
            </a:r>
            <a:r>
              <a:rPr lang="is-IS" sz="1800" dirty="0">
                <a:solidFill>
                  <a:srgbClr val="000090"/>
                </a:solidFill>
              </a:rPr>
              <a:t>IBAN: IT 81 E 03359 01600 100000079215  </a:t>
            </a:r>
          </a:p>
          <a:p>
            <a:pPr algn="just"/>
            <a:r>
              <a:rPr lang="it-IT" sz="1800" b="1" dirty="0">
                <a:solidFill>
                  <a:srgbClr val="000090"/>
                </a:solidFill>
              </a:rPr>
              <a:t>B - CONTO CORRENTE POSTALE c\c 001024779850 </a:t>
            </a:r>
            <a:r>
              <a:rPr lang="it-IT" sz="1800" b="1" dirty="0" smtClean="0">
                <a:solidFill>
                  <a:srgbClr val="000090"/>
                </a:solidFill>
              </a:rPr>
              <a:t>– </a:t>
            </a:r>
            <a:r>
              <a:rPr lang="it-IT" sz="1800" dirty="0" smtClean="0">
                <a:solidFill>
                  <a:srgbClr val="000090"/>
                </a:solidFill>
              </a:rPr>
              <a:t>Bollettini </a:t>
            </a:r>
            <a:r>
              <a:rPr lang="it-IT" sz="1800" dirty="0">
                <a:solidFill>
                  <a:srgbClr val="000090"/>
                </a:solidFill>
              </a:rPr>
              <a:t> in segreteria</a:t>
            </a:r>
          </a:p>
          <a:p>
            <a:pPr algn="just"/>
            <a:r>
              <a:rPr lang="it-IT" sz="1800" b="1" dirty="0">
                <a:solidFill>
                  <a:srgbClr val="000090"/>
                </a:solidFill>
              </a:rPr>
              <a:t>C - CONTANTI </a:t>
            </a:r>
            <a:r>
              <a:rPr lang="it-IT" sz="1800" dirty="0">
                <a:solidFill>
                  <a:srgbClr val="000090"/>
                </a:solidFill>
              </a:rPr>
              <a:t>- In segreteria tramite ricevuta del versamento, non </a:t>
            </a:r>
            <a:r>
              <a:rPr lang="it-IT" sz="1800" dirty="0" smtClean="0">
                <a:solidFill>
                  <a:srgbClr val="000090"/>
                </a:solidFill>
              </a:rPr>
              <a:t>detraibile</a:t>
            </a: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/>
            <a:endParaRPr lang="it-IT" sz="400" dirty="0" smtClean="0">
              <a:solidFill>
                <a:srgbClr val="000090"/>
              </a:solidFill>
            </a:endParaRPr>
          </a:p>
          <a:p>
            <a:pPr algn="just"/>
            <a:endParaRPr lang="it-IT" sz="400" dirty="0">
              <a:solidFill>
                <a:srgbClr val="000090"/>
              </a:solidFill>
            </a:endParaRPr>
          </a:p>
          <a:p>
            <a:pPr algn="just"/>
            <a:endParaRPr lang="it-IT" sz="400" dirty="0">
              <a:solidFill>
                <a:srgbClr val="000090"/>
              </a:solidFill>
            </a:endParaRPr>
          </a:p>
          <a:p>
            <a:endParaRPr lang="it-IT" sz="800" dirty="0">
              <a:solidFill>
                <a:srgbClr val="000090"/>
              </a:solidFill>
            </a:endParaRPr>
          </a:p>
          <a:p>
            <a:pPr algn="ctr"/>
            <a:r>
              <a:rPr lang="it-IT" sz="2400" b="1" dirty="0">
                <a:solidFill>
                  <a:srgbClr val="000090"/>
                </a:solidFill>
              </a:rPr>
              <a:t>Deduzione o </a:t>
            </a:r>
            <a:r>
              <a:rPr lang="it-IT" sz="2400" b="1" dirty="0" smtClean="0">
                <a:solidFill>
                  <a:srgbClr val="000090"/>
                </a:solidFill>
              </a:rPr>
              <a:t>detrazione su donazioni?</a:t>
            </a:r>
          </a:p>
          <a:p>
            <a:pPr algn="ctr"/>
            <a:endParaRPr lang="it-IT" sz="800" dirty="0">
              <a:solidFill>
                <a:srgbClr val="000090"/>
              </a:solidFill>
            </a:endParaRPr>
          </a:p>
          <a:p>
            <a:pPr algn="just"/>
            <a:r>
              <a:rPr lang="it-IT" sz="1800" dirty="0" smtClean="0">
                <a:solidFill>
                  <a:srgbClr val="000090"/>
                </a:solidFill>
              </a:rPr>
              <a:t>Al momento </a:t>
            </a:r>
            <a:r>
              <a:rPr lang="it-IT" sz="1800" dirty="0">
                <a:solidFill>
                  <a:srgbClr val="000090"/>
                </a:solidFill>
              </a:rPr>
              <a:t>della presentazione della dichiarazione dei redditi </a:t>
            </a:r>
            <a:r>
              <a:rPr lang="it-IT" sz="1800" dirty="0" smtClean="0">
                <a:solidFill>
                  <a:srgbClr val="000090"/>
                </a:solidFill>
              </a:rPr>
              <a:t>si dovrà </a:t>
            </a:r>
            <a:r>
              <a:rPr lang="it-IT" sz="1800" dirty="0">
                <a:solidFill>
                  <a:srgbClr val="000090"/>
                </a:solidFill>
              </a:rPr>
              <a:t>valutare se è più conveniente fruire della </a:t>
            </a:r>
            <a:r>
              <a:rPr lang="it-IT" sz="1800" u="sng" dirty="0">
                <a:solidFill>
                  <a:srgbClr val="000090"/>
                </a:solidFill>
              </a:rPr>
              <a:t>detrazione d’imposta del 19% oppure della deduzione del 10% del reddito </a:t>
            </a:r>
            <a:r>
              <a:rPr lang="it-IT" sz="1800" u="sng" dirty="0" smtClean="0">
                <a:solidFill>
                  <a:srgbClr val="000090"/>
                </a:solidFill>
              </a:rPr>
              <a:t>complessivo.</a:t>
            </a:r>
            <a:r>
              <a:rPr lang="it-IT" sz="1800" dirty="0" smtClean="0">
                <a:solidFill>
                  <a:srgbClr val="000090"/>
                </a:solidFill>
              </a:rPr>
              <a:t> </a:t>
            </a:r>
          </a:p>
          <a:p>
            <a:pPr algn="just"/>
            <a:r>
              <a:rPr lang="it-IT" sz="1800" b="1" u="sng" dirty="0" smtClean="0">
                <a:solidFill>
                  <a:srgbClr val="000090"/>
                </a:solidFill>
              </a:rPr>
              <a:t>In </a:t>
            </a:r>
            <a:r>
              <a:rPr lang="it-IT" sz="1800" b="1" u="sng" dirty="0">
                <a:solidFill>
                  <a:srgbClr val="000090"/>
                </a:solidFill>
              </a:rPr>
              <a:t>entrambi i casi, l'agevolazione compete a condizione che il versamento sia eseguito tramite banca o ufficio postale ovvero mediante carte di debito, di credito e prepagate, assegni bancari e circolari</a:t>
            </a:r>
            <a:r>
              <a:rPr lang="it-IT" sz="1800" b="1" u="sng" dirty="0" smtClean="0">
                <a:solidFill>
                  <a:srgbClr val="000090"/>
                </a:solidFill>
              </a:rPr>
              <a:t>.</a:t>
            </a:r>
            <a:endParaRPr lang="it-IT" sz="1800" dirty="0" smtClean="0">
              <a:solidFill>
                <a:srgbClr val="000090"/>
              </a:solidFill>
            </a:endParaRPr>
          </a:p>
          <a:p>
            <a:pPr algn="just"/>
            <a:endParaRPr lang="it-IT" sz="800" dirty="0" smtClean="0">
              <a:solidFill>
                <a:srgbClr val="000090"/>
              </a:solidFill>
            </a:endParaRPr>
          </a:p>
          <a:p>
            <a:pPr algn="just">
              <a:buFont typeface="Wingdings" charset="0"/>
              <a:buChar char="q"/>
            </a:pPr>
            <a:endParaRPr lang="it-IT" altLang="ja-JP" sz="1800" dirty="0" smtClean="0"/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08584" y="332656"/>
            <a:ext cx="7200800" cy="5437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3200" b="1" dirty="0" smtClean="0">
                <a:solidFill>
                  <a:srgbClr val="002060"/>
                </a:solidFill>
                <a:latin typeface="+mn-lt"/>
              </a:rPr>
              <a:t>Informazioni ai  soci</a:t>
            </a:r>
            <a:endParaRPr lang="it-IT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3800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344488" y="692696"/>
            <a:ext cx="9289032" cy="190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it-IT" sz="100" dirty="0"/>
          </a:p>
          <a:p>
            <a:pPr algn="ctr"/>
            <a:endParaRPr lang="it-IT" sz="800" b="1" dirty="0" smtClean="0"/>
          </a:p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A - PROPOSTA </a:t>
            </a:r>
            <a:r>
              <a:rPr lang="it-IT" sz="2400" b="1" dirty="0">
                <a:solidFill>
                  <a:srgbClr val="000090"/>
                </a:solidFill>
              </a:rPr>
              <a:t>Ing. Giancarlo Avaro </a:t>
            </a:r>
            <a:endParaRPr lang="it-IT" sz="2400" b="1" dirty="0" smtClean="0">
              <a:solidFill>
                <a:srgbClr val="000090"/>
              </a:solidFill>
            </a:endParaRPr>
          </a:p>
          <a:p>
            <a:endParaRPr lang="it-IT" sz="800" dirty="0">
              <a:solidFill>
                <a:srgbClr val="000090"/>
              </a:solidFill>
            </a:endParaRPr>
          </a:p>
          <a:p>
            <a:pPr algn="just"/>
            <a:r>
              <a:rPr lang="it-IT" sz="1800" dirty="0">
                <a:solidFill>
                  <a:srgbClr val="000090"/>
                </a:solidFill>
              </a:rPr>
              <a:t>L</a:t>
            </a:r>
            <a:r>
              <a:rPr lang="it-IT" sz="1800" dirty="0" smtClean="0">
                <a:solidFill>
                  <a:srgbClr val="000090"/>
                </a:solidFill>
              </a:rPr>
              <a:t>a richiesta della Committenza è di </a:t>
            </a:r>
            <a:r>
              <a:rPr lang="it-IT" sz="1800" dirty="0">
                <a:solidFill>
                  <a:srgbClr val="000090"/>
                </a:solidFill>
              </a:rPr>
              <a:t>rendere condizioni di benessere microclimatico all’interno della Chiesa sia in estate che in </a:t>
            </a:r>
            <a:r>
              <a:rPr lang="it-IT" sz="1800" dirty="0" smtClean="0">
                <a:solidFill>
                  <a:srgbClr val="000090"/>
                </a:solidFill>
              </a:rPr>
              <a:t>inverno. Si </a:t>
            </a:r>
            <a:r>
              <a:rPr lang="it-IT" sz="1800" dirty="0">
                <a:solidFill>
                  <a:srgbClr val="000090"/>
                </a:solidFill>
              </a:rPr>
              <a:t>è </a:t>
            </a:r>
            <a:r>
              <a:rPr lang="it-IT" sz="1800" dirty="0" smtClean="0">
                <a:solidFill>
                  <a:srgbClr val="000090"/>
                </a:solidFill>
              </a:rPr>
              <a:t>ipotizzato </a:t>
            </a:r>
            <a:r>
              <a:rPr lang="it-IT" sz="1800" dirty="0">
                <a:solidFill>
                  <a:srgbClr val="000090"/>
                </a:solidFill>
              </a:rPr>
              <a:t>un impianto di Trattamento Aria (immissione, estrazione e ricircolo) attraverso una UTA a recupero di calore dotato di </a:t>
            </a:r>
            <a:r>
              <a:rPr lang="it-IT" sz="1800" dirty="0" smtClean="0">
                <a:solidFill>
                  <a:srgbClr val="000090"/>
                </a:solidFill>
              </a:rPr>
              <a:t>pompe </a:t>
            </a:r>
            <a:r>
              <a:rPr lang="it-IT" sz="1800" dirty="0">
                <a:solidFill>
                  <a:srgbClr val="000090"/>
                </a:solidFill>
              </a:rPr>
              <a:t>di calore elettriche ad alto rendimento e/o generatori di calore alimentati a gas</a:t>
            </a:r>
            <a:r>
              <a:rPr lang="it-IT" sz="1800" dirty="0" smtClean="0">
                <a:solidFill>
                  <a:srgbClr val="000090"/>
                </a:solidFill>
              </a:rPr>
              <a:t>.</a:t>
            </a:r>
            <a:endParaRPr lang="it-IT" sz="1800" dirty="0">
              <a:solidFill>
                <a:srgbClr val="000090"/>
              </a:solidFill>
            </a:endParaRPr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08584" y="116632"/>
            <a:ext cx="7200800" cy="5437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3200" b="1" dirty="0" smtClean="0">
                <a:solidFill>
                  <a:srgbClr val="002060"/>
                </a:solidFill>
                <a:latin typeface="+mn-lt"/>
              </a:rPr>
              <a:t>Progetto di Climatizzazione Chiesa</a:t>
            </a:r>
            <a:endParaRPr lang="it-IT" sz="32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magine 1" descr="Schermata 2018-04-13 alle 23.35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8" y="2636912"/>
            <a:ext cx="9001000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34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272480" y="655789"/>
            <a:ext cx="9217024" cy="620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it-IT" sz="100" dirty="0"/>
          </a:p>
          <a:p>
            <a:pPr algn="ctr"/>
            <a:endParaRPr lang="it-IT" sz="800" b="1" dirty="0" smtClean="0"/>
          </a:p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A - PROPOSTA </a:t>
            </a:r>
            <a:r>
              <a:rPr lang="it-IT" sz="2400" b="1" dirty="0">
                <a:solidFill>
                  <a:srgbClr val="000090"/>
                </a:solidFill>
              </a:rPr>
              <a:t>Ing. Giancarlo </a:t>
            </a:r>
            <a:r>
              <a:rPr lang="it-IT" sz="2400" b="1" dirty="0" smtClean="0">
                <a:solidFill>
                  <a:srgbClr val="000090"/>
                </a:solidFill>
              </a:rPr>
              <a:t>Avaro</a:t>
            </a:r>
          </a:p>
          <a:p>
            <a:pPr algn="ctr"/>
            <a:endParaRPr lang="it-IT" sz="2400" b="1" dirty="0" smtClean="0">
              <a:solidFill>
                <a:srgbClr val="000090"/>
              </a:solidFill>
            </a:endParaRPr>
          </a:p>
          <a:p>
            <a:pPr algn="ctr"/>
            <a:r>
              <a:rPr lang="it-IT" sz="1800" b="1" dirty="0">
                <a:solidFill>
                  <a:srgbClr val="000090"/>
                </a:solidFill>
              </a:rPr>
              <a:t>Costi presunti dell’impianto nelle tre ipotesi sopra esposte </a:t>
            </a:r>
            <a:endParaRPr lang="it-IT" sz="1800" b="1" dirty="0" smtClean="0">
              <a:solidFill>
                <a:srgbClr val="000090"/>
              </a:solidFill>
            </a:endParaRPr>
          </a:p>
          <a:p>
            <a:pPr algn="ctr"/>
            <a:endParaRPr lang="it-IT" sz="800" b="1" dirty="0">
              <a:solidFill>
                <a:srgbClr val="000090"/>
              </a:solidFill>
            </a:endParaRPr>
          </a:p>
          <a:p>
            <a:r>
              <a:rPr lang="it-IT" sz="1800" dirty="0" smtClean="0">
                <a:solidFill>
                  <a:srgbClr val="000090"/>
                </a:solidFill>
              </a:rPr>
              <a:t> </a:t>
            </a:r>
            <a:r>
              <a:rPr lang="it-IT" sz="1800" b="1" dirty="0">
                <a:solidFill>
                  <a:srgbClr val="000090"/>
                </a:solidFill>
              </a:rPr>
              <a:t>Ipotesi Pompe di calore e Unità trattamento aria </a:t>
            </a:r>
            <a:r>
              <a:rPr lang="it-IT" sz="1800" dirty="0">
                <a:solidFill>
                  <a:srgbClr val="000090"/>
                </a:solidFill>
              </a:rPr>
              <a:t>(UTA) estate/inverno</a:t>
            </a:r>
            <a:br>
              <a:rPr lang="it-IT" sz="1800" dirty="0">
                <a:solidFill>
                  <a:srgbClr val="000090"/>
                </a:solidFill>
              </a:rPr>
            </a:br>
            <a:r>
              <a:rPr lang="it-IT" sz="1800" dirty="0" smtClean="0">
                <a:solidFill>
                  <a:srgbClr val="000090"/>
                </a:solidFill>
              </a:rPr>
              <a:t> </a:t>
            </a:r>
            <a:r>
              <a:rPr lang="it-IT" sz="1800" dirty="0">
                <a:solidFill>
                  <a:srgbClr val="000090"/>
                </a:solidFill>
              </a:rPr>
              <a:t>Installazione e collaudo dell’intero impianto a pompa di calore, UTA (portata aria 7.000 </a:t>
            </a:r>
          </a:p>
          <a:p>
            <a:r>
              <a:rPr lang="it-IT" sz="1800" dirty="0">
                <a:solidFill>
                  <a:srgbClr val="000090"/>
                </a:solidFill>
              </a:rPr>
              <a:t>mc/h), canali in acciaio a doppia parete per esterno, esclusa compenso del professionista </a:t>
            </a:r>
          </a:p>
          <a:p>
            <a:r>
              <a:rPr lang="it-IT" sz="1800" b="1" dirty="0">
                <a:solidFill>
                  <a:srgbClr val="000090"/>
                </a:solidFill>
              </a:rPr>
              <a:t>€ 95.000,00 </a:t>
            </a:r>
            <a:r>
              <a:rPr lang="it-IT" sz="1800" b="1" dirty="0" smtClean="0">
                <a:solidFill>
                  <a:srgbClr val="000090"/>
                </a:solidFill>
              </a:rPr>
              <a:t>+ 20.500,00</a:t>
            </a:r>
          </a:p>
          <a:p>
            <a:endParaRPr lang="it-IT" sz="800" dirty="0">
              <a:solidFill>
                <a:srgbClr val="000090"/>
              </a:solidFill>
            </a:endParaRPr>
          </a:p>
          <a:p>
            <a:r>
              <a:rPr lang="it-IT" sz="1800" dirty="0">
                <a:solidFill>
                  <a:srgbClr val="000090"/>
                </a:solidFill>
              </a:rPr>
              <a:t> </a:t>
            </a:r>
            <a:r>
              <a:rPr lang="it-IT" sz="1800" b="1" dirty="0">
                <a:solidFill>
                  <a:srgbClr val="000090"/>
                </a:solidFill>
              </a:rPr>
              <a:t>Ipotesi Generatori di calore alimentati a gas metano </a:t>
            </a:r>
            <a:r>
              <a:rPr lang="it-IT" sz="1800" dirty="0">
                <a:solidFill>
                  <a:srgbClr val="000090"/>
                </a:solidFill>
              </a:rPr>
              <a:t>e Unità trattamento aria (UTA) estate/inverno </a:t>
            </a:r>
            <a:r>
              <a:rPr lang="it-IT" sz="1800" dirty="0" smtClean="0">
                <a:solidFill>
                  <a:srgbClr val="000090"/>
                </a:solidFill>
              </a:rPr>
              <a:t>. </a:t>
            </a:r>
            <a:r>
              <a:rPr lang="it-IT" sz="1800" dirty="0">
                <a:solidFill>
                  <a:srgbClr val="000090"/>
                </a:solidFill>
              </a:rPr>
              <a:t>Installazione e collaudo dell’intero impianto a pompa di calore, UTA(portata aria 20.000 mc/h), canali in acciaio a doppia parete per esterno, esclusa compenso del professionista </a:t>
            </a:r>
          </a:p>
          <a:p>
            <a:r>
              <a:rPr lang="it-IT" sz="1800" b="1" dirty="0">
                <a:solidFill>
                  <a:srgbClr val="000090"/>
                </a:solidFill>
              </a:rPr>
              <a:t>€ 85.000,00 </a:t>
            </a:r>
            <a:r>
              <a:rPr lang="it-IT" sz="1800" b="1" dirty="0" smtClean="0">
                <a:solidFill>
                  <a:srgbClr val="000090"/>
                </a:solidFill>
              </a:rPr>
              <a:t>+ 25.500,00</a:t>
            </a:r>
          </a:p>
          <a:p>
            <a:endParaRPr lang="it-IT" sz="800" dirty="0">
              <a:solidFill>
                <a:srgbClr val="000090"/>
              </a:solidFill>
            </a:endParaRPr>
          </a:p>
          <a:p>
            <a:r>
              <a:rPr lang="it-IT" sz="1800" b="1" dirty="0">
                <a:solidFill>
                  <a:srgbClr val="000090"/>
                </a:solidFill>
              </a:rPr>
              <a:t>Ipotesi impianto radiante con lampade </a:t>
            </a:r>
            <a:r>
              <a:rPr lang="it-IT" sz="1800" dirty="0">
                <a:solidFill>
                  <a:srgbClr val="000090"/>
                </a:solidFill>
              </a:rPr>
              <a:t>n° 30 distribuite uniformemente all’interno della chiesa solo trattamento </a:t>
            </a:r>
            <a:r>
              <a:rPr lang="it-IT" sz="1800" dirty="0" smtClean="0">
                <a:solidFill>
                  <a:srgbClr val="000090"/>
                </a:solidFill>
              </a:rPr>
              <a:t>invernale. Installazione </a:t>
            </a:r>
            <a:r>
              <a:rPr lang="it-IT" sz="1800" dirty="0">
                <a:solidFill>
                  <a:srgbClr val="000090"/>
                </a:solidFill>
              </a:rPr>
              <a:t>e collaudo dell’intero impianto realizzato con lampade radianti </a:t>
            </a:r>
            <a:r>
              <a:rPr lang="it-IT" sz="1800" dirty="0" err="1">
                <a:solidFill>
                  <a:srgbClr val="000090"/>
                </a:solidFill>
              </a:rPr>
              <a:t>pot</a:t>
            </a:r>
            <a:r>
              <a:rPr lang="it-IT" sz="1800" dirty="0">
                <a:solidFill>
                  <a:srgbClr val="000090"/>
                </a:solidFill>
              </a:rPr>
              <a:t>. 1500,00 Watt per uso esterno, dotate di dispositivo di controllo (ognuna e variatore di potenza) escluso compenso del professionista - in questo caso l’efficienza energetica scende aumentano i consumi elettrici e l’impianto funziona unicamente nel periodo invernale. L’impianto elettrico è capace di alimentare/disattivare separatamente ogni lampada. </a:t>
            </a:r>
          </a:p>
          <a:p>
            <a:r>
              <a:rPr lang="it-IT" sz="1800" b="1" dirty="0">
                <a:solidFill>
                  <a:srgbClr val="000090"/>
                </a:solidFill>
              </a:rPr>
              <a:t>€ 38.000,00 </a:t>
            </a:r>
            <a:r>
              <a:rPr lang="it-IT" sz="1800" b="1" dirty="0" smtClean="0">
                <a:solidFill>
                  <a:srgbClr val="000090"/>
                </a:solidFill>
              </a:rPr>
              <a:t>+ 3.500,00</a:t>
            </a:r>
            <a:endParaRPr lang="it-IT" sz="1800" b="1" dirty="0">
              <a:solidFill>
                <a:srgbClr val="000090"/>
              </a:solidFill>
            </a:endParaRPr>
          </a:p>
          <a:p>
            <a:pPr algn="ctr"/>
            <a:r>
              <a:rPr lang="it-IT" sz="1800" b="1" dirty="0" smtClean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08584" y="116632"/>
            <a:ext cx="7200800" cy="5437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3200" b="1" dirty="0" smtClean="0">
                <a:solidFill>
                  <a:srgbClr val="002060"/>
                </a:solidFill>
                <a:latin typeface="+mn-lt"/>
              </a:rPr>
              <a:t>Progetto di Climatizzazione Chiesa</a:t>
            </a:r>
            <a:endParaRPr lang="it-IT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83630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3"/>
          <p:cNvSpPr>
            <a:spLocks noChangeArrowheads="1"/>
          </p:cNvSpPr>
          <p:nvPr/>
        </p:nvSpPr>
        <p:spPr bwMode="auto">
          <a:xfrm>
            <a:off x="416496" y="836712"/>
            <a:ext cx="9217024" cy="586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endParaRPr lang="it-IT" sz="100" dirty="0"/>
          </a:p>
          <a:p>
            <a:pPr algn="ctr"/>
            <a:endParaRPr lang="it-IT" sz="800" b="1" dirty="0" smtClean="0"/>
          </a:p>
          <a:p>
            <a:pPr algn="ctr"/>
            <a:r>
              <a:rPr lang="it-IT" sz="2400" b="1" dirty="0">
                <a:solidFill>
                  <a:srgbClr val="000090"/>
                </a:solidFill>
              </a:rPr>
              <a:t>B</a:t>
            </a:r>
            <a:r>
              <a:rPr lang="it-IT" sz="2400" b="1" dirty="0" smtClean="0">
                <a:solidFill>
                  <a:srgbClr val="000090"/>
                </a:solidFill>
              </a:rPr>
              <a:t> </a:t>
            </a:r>
            <a:r>
              <a:rPr lang="mr-IN" sz="2400" b="1" dirty="0" smtClean="0">
                <a:solidFill>
                  <a:srgbClr val="000090"/>
                </a:solidFill>
              </a:rPr>
              <a:t>–</a:t>
            </a:r>
            <a:r>
              <a:rPr lang="it-IT" sz="2400" b="1" dirty="0" smtClean="0">
                <a:solidFill>
                  <a:srgbClr val="000090"/>
                </a:solidFill>
              </a:rPr>
              <a:t> PROPOSTA </a:t>
            </a:r>
            <a:r>
              <a:rPr lang="en-US" sz="2400" dirty="0" smtClean="0">
                <a:solidFill>
                  <a:srgbClr val="000090"/>
                </a:solidFill>
              </a:rPr>
              <a:t>INSTALLAZIONE </a:t>
            </a:r>
            <a:r>
              <a:rPr lang="en-US" sz="2400" dirty="0">
                <a:solidFill>
                  <a:srgbClr val="000090"/>
                </a:solidFill>
              </a:rPr>
              <a:t>IMPIANTI 85 S.R.L. S </a:t>
            </a:r>
          </a:p>
          <a:p>
            <a:pPr algn="ctr"/>
            <a:endParaRPr lang="it-IT" sz="800" b="1" dirty="0" smtClean="0">
              <a:solidFill>
                <a:srgbClr val="000090"/>
              </a:solidFill>
            </a:endParaRPr>
          </a:p>
          <a:p>
            <a:pPr algn="just"/>
            <a:r>
              <a:rPr lang="it-IT" sz="1800" dirty="0">
                <a:solidFill>
                  <a:srgbClr val="000090"/>
                </a:solidFill>
              </a:rPr>
              <a:t>Fornitura e posa in opera di un impianto di climatizzazione di tipo ''VRF'' o meglio '' a flusso di refrigerante variabile '' </a:t>
            </a:r>
            <a:r>
              <a:rPr lang="it-IT" sz="1800" dirty="0" smtClean="0">
                <a:solidFill>
                  <a:srgbClr val="000090"/>
                </a:solidFill>
              </a:rPr>
              <a:t>con </a:t>
            </a:r>
            <a:r>
              <a:rPr lang="it-IT" sz="1800" dirty="0">
                <a:solidFill>
                  <a:srgbClr val="000090"/>
                </a:solidFill>
              </a:rPr>
              <a:t>potenza termica complessiva di 80 </a:t>
            </a:r>
            <a:r>
              <a:rPr lang="it-IT" sz="1800" dirty="0" smtClean="0">
                <a:solidFill>
                  <a:srgbClr val="000090"/>
                </a:solidFill>
              </a:rPr>
              <a:t>KW </a:t>
            </a:r>
            <a:r>
              <a:rPr lang="it-IT" sz="1800" dirty="0">
                <a:solidFill>
                  <a:srgbClr val="000090"/>
                </a:solidFill>
              </a:rPr>
              <a:t>in raffreddamento e 96 </a:t>
            </a:r>
            <a:r>
              <a:rPr lang="it-IT" sz="1800" dirty="0" smtClean="0">
                <a:solidFill>
                  <a:srgbClr val="000090"/>
                </a:solidFill>
              </a:rPr>
              <a:t>KW </a:t>
            </a:r>
            <a:r>
              <a:rPr lang="it-IT" sz="1800" dirty="0">
                <a:solidFill>
                  <a:srgbClr val="000090"/>
                </a:solidFill>
              </a:rPr>
              <a:t>in riscaldamento di marca Samsung sistema ''DWM'', adattissimo rendimento ( classe A++) che </a:t>
            </a:r>
            <a:r>
              <a:rPr lang="it-IT" sz="1800" dirty="0" smtClean="0">
                <a:solidFill>
                  <a:srgbClr val="000090"/>
                </a:solidFill>
              </a:rPr>
              <a:t>verrà̀ </a:t>
            </a:r>
            <a:r>
              <a:rPr lang="it-IT" sz="1800" dirty="0">
                <a:solidFill>
                  <a:srgbClr val="000090"/>
                </a:solidFill>
              </a:rPr>
              <a:t>realizzato con due unità esterne da 40 </a:t>
            </a:r>
            <a:r>
              <a:rPr lang="it-IT" sz="1800" dirty="0" smtClean="0">
                <a:solidFill>
                  <a:srgbClr val="000090"/>
                </a:solidFill>
              </a:rPr>
              <a:t>KW </a:t>
            </a:r>
            <a:r>
              <a:rPr lang="it-IT" sz="1800" dirty="0">
                <a:solidFill>
                  <a:srgbClr val="000090"/>
                </a:solidFill>
              </a:rPr>
              <a:t>ciascuna di tipo a torre che verranno installate in luoghi da definire ai lati della chiesa, e un totale di 10unità interne di tipo a pavimento/soffitto con potenza termica di 7,2Kw in freddo per le macchine a pavimento e 12,0 </a:t>
            </a:r>
            <a:r>
              <a:rPr lang="it-IT" sz="1800" dirty="0" smtClean="0">
                <a:solidFill>
                  <a:srgbClr val="000090"/>
                </a:solidFill>
              </a:rPr>
              <a:t>KW </a:t>
            </a:r>
            <a:r>
              <a:rPr lang="it-IT" sz="1800" dirty="0">
                <a:solidFill>
                  <a:srgbClr val="000090"/>
                </a:solidFill>
              </a:rPr>
              <a:t>per le macchine a soffitto che verranno installate a parte sui lati della chiesa (6unità ), e nelle parte posteriore centrale su le due pareti in cemento a parete o a soffitto (4 unità ).</a:t>
            </a:r>
            <a:br>
              <a:rPr lang="it-IT" sz="1800" dirty="0">
                <a:solidFill>
                  <a:srgbClr val="000090"/>
                </a:solidFill>
              </a:rPr>
            </a:br>
            <a:r>
              <a:rPr lang="it-IT" sz="1800" dirty="0" smtClean="0">
                <a:solidFill>
                  <a:srgbClr val="000090"/>
                </a:solidFill>
              </a:rPr>
              <a:t>- </a:t>
            </a:r>
            <a:r>
              <a:rPr lang="it-IT" sz="1800" dirty="0">
                <a:solidFill>
                  <a:srgbClr val="000090"/>
                </a:solidFill>
              </a:rPr>
              <a:t>Sono inclusi inoltre i progetti per gli impianti sopra descritti che verranno rilasciati da ingegnere inscritto all'albo degli Ing., legge 90/10, Scia Urbanistica e pratica Enea. </a:t>
            </a:r>
          </a:p>
          <a:p>
            <a:r>
              <a:rPr lang="it-IT" sz="1800" b="1" smtClean="0">
                <a:solidFill>
                  <a:srgbClr val="000090"/>
                </a:solidFill>
              </a:rPr>
              <a:t>€ 64.800,00  </a:t>
            </a:r>
            <a:r>
              <a:rPr lang="it-IT" sz="1800" b="1" dirty="0" smtClean="0">
                <a:solidFill>
                  <a:srgbClr val="000090"/>
                </a:solidFill>
              </a:rPr>
              <a:t>+ 22,00</a:t>
            </a:r>
            <a:r>
              <a:rPr lang="it-IT" sz="1800" b="1" dirty="0">
                <a:solidFill>
                  <a:srgbClr val="000090"/>
                </a:solidFill>
              </a:rPr>
              <a:t>% </a:t>
            </a:r>
            <a:endParaRPr lang="it-IT" sz="1800" b="1" dirty="0" smtClean="0">
              <a:solidFill>
                <a:srgbClr val="000090"/>
              </a:solidFill>
            </a:endParaRPr>
          </a:p>
          <a:p>
            <a:endParaRPr lang="it-IT" sz="1800" dirty="0">
              <a:solidFill>
                <a:srgbClr val="000090"/>
              </a:solidFill>
            </a:endParaRPr>
          </a:p>
          <a:p>
            <a:pPr algn="just"/>
            <a:r>
              <a:rPr lang="it-IT" sz="1800" dirty="0" smtClean="0">
                <a:solidFill>
                  <a:srgbClr val="000090"/>
                </a:solidFill>
              </a:rPr>
              <a:t>Ps</a:t>
            </a:r>
            <a:r>
              <a:rPr lang="it-IT" sz="1800" dirty="0">
                <a:solidFill>
                  <a:srgbClr val="000090"/>
                </a:solidFill>
              </a:rPr>
              <a:t>: La potenza termica che è stata calcolata in questo preventivo è da considerarsi al minimo </a:t>
            </a:r>
            <a:r>
              <a:rPr lang="it-IT" sz="1800" dirty="0" smtClean="0">
                <a:solidFill>
                  <a:srgbClr val="000090"/>
                </a:solidFill>
              </a:rPr>
              <a:t>indispensabile, </a:t>
            </a:r>
            <a:r>
              <a:rPr lang="it-IT" sz="1800" dirty="0">
                <a:solidFill>
                  <a:srgbClr val="000090"/>
                </a:solidFill>
              </a:rPr>
              <a:t>la potenza termica da noi consigliata é di 100 </a:t>
            </a:r>
            <a:r>
              <a:rPr lang="it-IT" sz="1800" dirty="0" smtClean="0">
                <a:solidFill>
                  <a:srgbClr val="000090"/>
                </a:solidFill>
              </a:rPr>
              <a:t>KW </a:t>
            </a:r>
            <a:r>
              <a:rPr lang="it-IT" sz="1800" dirty="0">
                <a:solidFill>
                  <a:srgbClr val="000090"/>
                </a:solidFill>
              </a:rPr>
              <a:t>in raffreddamento per poter raggiungere un confort termico </a:t>
            </a:r>
            <a:r>
              <a:rPr lang="it-IT" sz="1800" dirty="0" smtClean="0">
                <a:solidFill>
                  <a:srgbClr val="000090"/>
                </a:solidFill>
              </a:rPr>
              <a:t>più̀ </a:t>
            </a:r>
            <a:r>
              <a:rPr lang="it-IT" sz="1800" dirty="0">
                <a:solidFill>
                  <a:srgbClr val="000090"/>
                </a:solidFill>
              </a:rPr>
              <a:t>ottimale in caso di alto affollamento e situazioni di particolare temperature e umidità, la differenza di costo in </a:t>
            </a:r>
            <a:r>
              <a:rPr lang="it-IT" sz="1800" dirty="0" smtClean="0">
                <a:solidFill>
                  <a:srgbClr val="000090"/>
                </a:solidFill>
              </a:rPr>
              <a:t>più̀ </a:t>
            </a:r>
            <a:r>
              <a:rPr lang="it-IT" sz="1800" dirty="0">
                <a:solidFill>
                  <a:srgbClr val="000090"/>
                </a:solidFill>
              </a:rPr>
              <a:t>fra l'impianto preventivato in questo preventivo e l'impianto da noi consigliato (100kw), e di circa 10-12.000€. </a:t>
            </a:r>
          </a:p>
          <a:p>
            <a:pPr algn="ctr"/>
            <a:r>
              <a:rPr lang="it-IT" sz="1800" b="1" dirty="0" smtClean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208584" y="116632"/>
            <a:ext cx="7200800" cy="5437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3200" b="1" dirty="0" smtClean="0">
                <a:solidFill>
                  <a:srgbClr val="002060"/>
                </a:solidFill>
                <a:latin typeface="+mn-lt"/>
              </a:rPr>
              <a:t>Progetto di Climatizzazione Chiesa</a:t>
            </a:r>
            <a:endParaRPr lang="it-IT" sz="3200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986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5229200"/>
            <a:ext cx="1800200" cy="1628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4" descr="C:\Users\fulvio\Desktop\logochiesa-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352" y="5229200"/>
            <a:ext cx="1784648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568624" y="692696"/>
            <a:ext cx="6696744" cy="7632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it-IT" sz="2400" b="1" dirty="0" smtClean="0">
                <a:solidFill>
                  <a:srgbClr val="002060"/>
                </a:solidFill>
                <a:latin typeface="+mn-lt"/>
              </a:rPr>
              <a:t>   Conclude </a:t>
            </a:r>
          </a:p>
          <a:p>
            <a:pPr algn="ctr">
              <a:defRPr/>
            </a:pPr>
            <a:r>
              <a:rPr lang="it-IT" sz="2400" b="1" dirty="0" smtClean="0">
                <a:solidFill>
                  <a:srgbClr val="002060"/>
                </a:solidFill>
                <a:latin typeface="+mn-lt"/>
              </a:rPr>
              <a:t>   Don Domenico</a:t>
            </a:r>
            <a:endParaRPr lang="it-IT" sz="24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" name="Immagine 1" descr="IMG_248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632" y="1700808"/>
            <a:ext cx="67687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3968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fulvio\Desktop\logochiesa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2" descr="data:image/jpeg;base64,/9j/4AAQSkZJRgABAQAAAQABAAD/2wCEAAkGBhQSBQkUExQUFRUVDRYaDRgXFyMXHhQhICckIB8fIRghGyYqIxolHhgZIDsnJycpLCwvHx49NzAsNSguLDABCQoKBQUFDQUFDSkYEhgpKSkpKSkpKSkpKSkpKSkpKSkpKSkpKSkpKSkpKSkpKSkpKSkpKSkpKSkpKSkpKSkpKf/AABEIAFAAUAMBIgACEQEDEQH/xAAbAAADAAMBAQAAAAAAAAAAAAAABgcDBAUBAv/EADQQAAECBAQFAQYGAwEAAAAAAAECAwAEESEFEhMxBgcUIlFBFSMyYZGhJDRScYGSQqKxF//EABQBAQAAAAAAAAAAAAAAAAAAAAD/xAAUEQEAAAAAAAAAAAAAAAAAAAAA/9oADAMBAAIRAxEAPwBQ5U4i+1K41oyHWBSG9Q1HubLob+an+sT1W8UTlK24ZXG9PEEyPY3mBSlWvZdu4ja+36onZgPIIIIAggggCCCCAyS5/Et2r3Cg8w+c3MQfdn8PL8j0RDS8qag57728bQhy/wCZbvTvF/EP/OBtwYjh2pPpnjorooJSnTvt2E773gNLl1LSK5fFetYfeISjpi0hSshoqubLtXt38GEpW8UXlKcS6TG/Z4ZIyN9Xq+KLy5fn8f2hX4IxVmW40w16ZQVtNugrAFaeDT1ymiqfKAxN8HzhmpFHTuhUwFdKlScpcy3JGalgDWNOcwV5ptxTja0pTMLaWSLBafiRXbMPEVNfEEuObuFTqsTEwyZl4hK0rT0qSk0TlIIpWie0XoCY+/8A0SVl+GsSRRmaTMcQTKplgg1WyrNRYJTY1CCDvtt6BOZfgedcnGm0S7ilrlUvISKEltVgvfYkiNKZwF9vFX2FNLDraVF1FKlISMxJp6BN/wBormHcaYcrjabUlxDcsrhtMsyHwoioIGRYFzQChobitDHG4TxmSw3F+I5vPLvKSW25JpoKSlaVkFwoC6miU9tydlVtATIyaxJIcyqyFZSlVLFQAJFfICgf5jOrBnhgiJktq0VPFtK/QqArT6H7HxFWx3iXCprhPFpBgol2Zctu4c4oKJcWSS5RNK7Kygb0r6CNtfGuDHBnMNzzHS9GEIcLaS2FpBXqgD3moVGlxSoFgLwEVYA6huu2YVhw5lS0iickuhYfZSW16oeQpBUa2pm9KeIUWhSdTlNfeDIdq3taH3m+cR9oYd7RDIVor0NLalRWvzrSA1OXBlOmxXqpx6VOVGgG1lOrZVa0F6dv1MJCt4eOW2MIYl8Wz4eZ3OhGUhIVo0C73Sd6j+sI6t4DyCCCAIIIIAggggMjFNdFTQZhU+IcuZhlOskekm3ppOkrVLqysoNbAVApXeE1g0mG7V7hbzDpzOxZD87IlEgZHK0sFJSE6l97JG20B0eULWImUxz2ephIyN9Vq1uKLy5aDf4/tCdwjKId40wdtxIUhc6ylxJ2UCoAi3kR3OXjsgGMU6555olKOm0lKTmPdmzZd6du/kwpSk4tqeYcbUUrbWlTahuki4P8GAr83y+w9eIcXJdWJRLM+w3JuCpS0Vp2UCboKiK1pTyIDwFIy2O8My06lOdck6VqaKlJmHc4DeYpvkKfAFzeJjPcWzT0tOIceWpL7qVzINO9SQACbbgJH0j4kuKZpl2XU2+4ktNKQyQq6Eq3SD6D/kBRJrgdpnBOPtZhkPS+gqV01KUloLqe0k12p8V4wcbcLMtcK4AmWYl9WZkpQqPvS8Vr9UmumEKNBQ3qTbaEBriWZTJ4g2Hl5ZkgzYJzapFwVE1JNz6x0kcx8QElLNiacyNaeimiaJyUyf4+lB9ICnJ5KSieIpRSn0GVS0GZsBdFGZsgJHjMpYXT0IpShjhcEcDNIRxkiaaZW7JLZDKntTTTUuAkhs5ilQSk2r6fOJ3M8RzDjjxU8s55vXWK0Bc/XTbNeOmzzHxBGKTjyZlaXH8nUKAT35ahNsuwCiLQHHmTXHXcqUI/EHIlNQlPdYAKvlG1703vDzzjbxAYjh3tFTClaK9DRqABUVrUC9aQhPTincUW46oqUt0qeV6kk1J/feGnmO5IGck+geedTpq1i6pSik1tTN6U8QHU5TB7pcb0pBqc7G9QuKSnRsuhGYGtb7fpETpW8P8Aytw9TstjOXEDJZUN1AIGtULtcjan+0ICt4DyCCCAIIIIAggggMkt+ZboK94oPN4f+b+t7Qw7WkWpI6S8qW1JVqXFzlA22hAlx+IbvTuF/Hzh65sSCmp6QCp8z1Wl0USPd32sTvvAf//Z"/>
          <p:cNvSpPr>
            <a:spLocks noChangeAspect="1" noChangeArrowheads="1"/>
          </p:cNvSpPr>
          <p:nvPr/>
        </p:nvSpPr>
        <p:spPr bwMode="auto">
          <a:xfrm>
            <a:off x="0" y="-825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2" name="Immagine 1" descr="donoJ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16" y="15016"/>
            <a:ext cx="6984776" cy="684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60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olo 1"/>
          <p:cNvSpPr>
            <a:spLocks noGrp="1"/>
          </p:cNvSpPr>
          <p:nvPr>
            <p:ph type="ctrTitle"/>
          </p:nvPr>
        </p:nvSpPr>
        <p:spPr>
          <a:xfrm>
            <a:off x="1136576" y="116632"/>
            <a:ext cx="7555756" cy="648866"/>
          </a:xfrm>
        </p:spPr>
        <p:txBody>
          <a:bodyPr/>
          <a:lstStyle/>
          <a:p>
            <a:r>
              <a:rPr lang="it-IT" sz="3200" b="1" dirty="0" smtClean="0">
                <a:solidFill>
                  <a:srgbClr val="000090"/>
                </a:solidFill>
                <a:latin typeface="Arial" charset="0"/>
              </a:rPr>
              <a:t>CINEMA INSIEME</a:t>
            </a:r>
            <a:endParaRPr lang="it-IT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8435" name="Sottotitolo 2"/>
          <p:cNvSpPr>
            <a:spLocks noGrp="1"/>
          </p:cNvSpPr>
          <p:nvPr>
            <p:ph type="subTitle" idx="1"/>
          </p:nvPr>
        </p:nvSpPr>
        <p:spPr>
          <a:xfrm>
            <a:off x="560512" y="3068960"/>
            <a:ext cx="8928992" cy="3483768"/>
          </a:xfrm>
        </p:spPr>
        <p:txBody>
          <a:bodyPr>
            <a:noAutofit/>
          </a:bodyPr>
          <a:lstStyle/>
          <a:p>
            <a:pPr marL="285750" indent="-285750" algn="just">
              <a:buFont typeface="Wingdings" charset="2"/>
              <a:buChar char="v"/>
            </a:pPr>
            <a:r>
              <a:rPr lang="it-IT" b="1" dirty="0" smtClean="0">
                <a:solidFill>
                  <a:srgbClr val="000090"/>
                </a:solidFill>
              </a:rPr>
              <a:t>mercoledì </a:t>
            </a:r>
            <a:r>
              <a:rPr lang="it-IT" b="1" dirty="0">
                <a:solidFill>
                  <a:srgbClr val="000090"/>
                </a:solidFill>
              </a:rPr>
              <a:t>27 giugno</a:t>
            </a:r>
            <a:r>
              <a:rPr lang="it-IT" dirty="0">
                <a:solidFill>
                  <a:srgbClr val="000090"/>
                </a:solidFill>
              </a:rPr>
              <a:t>, il tema sarà: </a:t>
            </a:r>
            <a:r>
              <a:rPr lang="it-IT" u="sng" dirty="0" smtClean="0">
                <a:solidFill>
                  <a:srgbClr val="000090"/>
                </a:solidFill>
              </a:rPr>
              <a:t>“Un </a:t>
            </a:r>
            <a:r>
              <a:rPr lang="it-IT" u="sng" dirty="0">
                <a:solidFill>
                  <a:srgbClr val="000090"/>
                </a:solidFill>
              </a:rPr>
              <a:t>viaggio per </a:t>
            </a:r>
            <a:r>
              <a:rPr lang="it-IT" u="sng" dirty="0" smtClean="0">
                <a:solidFill>
                  <a:srgbClr val="000090"/>
                </a:solidFill>
              </a:rPr>
              <a:t>crescere</a:t>
            </a:r>
            <a:r>
              <a:rPr lang="it-IT" dirty="0" smtClean="0">
                <a:solidFill>
                  <a:srgbClr val="000090"/>
                </a:solidFill>
              </a:rPr>
              <a:t>”.</a:t>
            </a:r>
            <a:r>
              <a:rPr lang="it-IT" dirty="0">
                <a:solidFill>
                  <a:srgbClr val="000090"/>
                </a:solidFill>
              </a:rPr>
              <a:t/>
            </a:r>
            <a:br>
              <a:rPr lang="it-IT" dirty="0">
                <a:solidFill>
                  <a:srgbClr val="000090"/>
                </a:solidFill>
              </a:rPr>
            </a:br>
            <a:r>
              <a:rPr lang="it-IT" dirty="0">
                <a:solidFill>
                  <a:srgbClr val="000090"/>
                </a:solidFill>
              </a:rPr>
              <a:t>La serata sarà dedicata </a:t>
            </a:r>
            <a:r>
              <a:rPr lang="it-IT" dirty="0" smtClean="0">
                <a:solidFill>
                  <a:srgbClr val="000090"/>
                </a:solidFill>
              </a:rPr>
              <a:t>alle </a:t>
            </a:r>
            <a:r>
              <a:rPr lang="it-IT" dirty="0">
                <a:solidFill>
                  <a:srgbClr val="000090"/>
                </a:solidFill>
              </a:rPr>
              <a:t>famiglie, per riflettere insieme sull’importanza del viaggio inteso come percorso di crescita e cammino da fare insieme</a:t>
            </a:r>
            <a:r>
              <a:rPr lang="it-IT" dirty="0" smtClean="0">
                <a:solidFill>
                  <a:srgbClr val="000090"/>
                </a:solidFill>
              </a:rPr>
              <a:t>.</a:t>
            </a:r>
            <a:endParaRPr lang="it-IT" dirty="0">
              <a:solidFill>
                <a:srgbClr val="000090"/>
              </a:solidFill>
            </a:endParaRPr>
          </a:p>
          <a:p>
            <a:pPr marL="285750" indent="-285750" algn="just">
              <a:buFont typeface="Wingdings" charset="2"/>
              <a:buChar char="v"/>
            </a:pPr>
            <a:endParaRPr lang="it-IT" sz="800" dirty="0" smtClean="0">
              <a:solidFill>
                <a:srgbClr val="000090"/>
              </a:solidFill>
            </a:endParaRPr>
          </a:p>
          <a:p>
            <a:pPr marL="285750" indent="-285750" algn="just">
              <a:buFont typeface="Wingdings" charset="2"/>
              <a:buChar char="v"/>
            </a:pPr>
            <a:r>
              <a:rPr lang="it-IT" b="1" dirty="0" smtClean="0">
                <a:solidFill>
                  <a:srgbClr val="000090"/>
                </a:solidFill>
              </a:rPr>
              <a:t>Mercoledì </a:t>
            </a:r>
            <a:r>
              <a:rPr lang="it-IT" b="1" dirty="0">
                <a:solidFill>
                  <a:srgbClr val="000090"/>
                </a:solidFill>
              </a:rPr>
              <a:t>25 luglio</a:t>
            </a:r>
            <a:r>
              <a:rPr lang="it-IT" dirty="0">
                <a:solidFill>
                  <a:srgbClr val="000090"/>
                </a:solidFill>
              </a:rPr>
              <a:t>, il tema sarà: </a:t>
            </a:r>
            <a:r>
              <a:rPr lang="it-IT" u="sng" dirty="0" smtClean="0">
                <a:solidFill>
                  <a:srgbClr val="000090"/>
                </a:solidFill>
              </a:rPr>
              <a:t>“Sulla </a:t>
            </a:r>
            <a:r>
              <a:rPr lang="it-IT" u="sng" dirty="0">
                <a:solidFill>
                  <a:srgbClr val="000090"/>
                </a:solidFill>
              </a:rPr>
              <a:t>stessa </a:t>
            </a:r>
            <a:r>
              <a:rPr lang="it-IT" u="sng" dirty="0" smtClean="0">
                <a:solidFill>
                  <a:srgbClr val="000090"/>
                </a:solidFill>
              </a:rPr>
              <a:t>strada</a:t>
            </a:r>
            <a:r>
              <a:rPr lang="it-IT" dirty="0" smtClean="0">
                <a:solidFill>
                  <a:srgbClr val="000090"/>
                </a:solidFill>
              </a:rPr>
              <a:t>”.</a:t>
            </a:r>
            <a:r>
              <a:rPr lang="it-IT" dirty="0">
                <a:solidFill>
                  <a:srgbClr val="000090"/>
                </a:solidFill>
              </a:rPr>
              <a:t/>
            </a:r>
            <a:br>
              <a:rPr lang="it-IT" dirty="0">
                <a:solidFill>
                  <a:srgbClr val="000090"/>
                </a:solidFill>
              </a:rPr>
            </a:br>
            <a:r>
              <a:rPr lang="it-IT" dirty="0">
                <a:solidFill>
                  <a:srgbClr val="000090"/>
                </a:solidFill>
              </a:rPr>
              <a:t>La serata sarà dedicata sempre </a:t>
            </a:r>
            <a:r>
              <a:rPr lang="it-IT" dirty="0" smtClean="0">
                <a:solidFill>
                  <a:srgbClr val="000090"/>
                </a:solidFill>
              </a:rPr>
              <a:t>alle </a:t>
            </a:r>
            <a:r>
              <a:rPr lang="it-IT" dirty="0">
                <a:solidFill>
                  <a:srgbClr val="000090"/>
                </a:solidFill>
              </a:rPr>
              <a:t>famiglie, per riflettere sul rapporto fra genitori e figli, ma anche più in generale sulle relazioni fra </a:t>
            </a:r>
            <a:r>
              <a:rPr lang="it-IT" dirty="0" smtClean="0">
                <a:solidFill>
                  <a:srgbClr val="000090"/>
                </a:solidFill>
              </a:rPr>
              <a:t>persone</a:t>
            </a:r>
            <a:r>
              <a:rPr lang="it-IT" dirty="0">
                <a:solidFill>
                  <a:srgbClr val="000090"/>
                </a:solidFill>
              </a:rPr>
              <a:t>.</a:t>
            </a:r>
            <a:endParaRPr lang="it-IT" dirty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endParaRPr lang="it-IT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l"/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I </a:t>
            </a:r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titoli 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saranno una sorpresa di Nicole.</a:t>
            </a:r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L</a:t>
            </a:r>
            <a:r>
              <a:rPr lang="ja-JP" altLang="it-IT" dirty="0" smtClean="0">
                <a:solidFill>
                  <a:srgbClr val="000090"/>
                </a:solidFill>
                <a:latin typeface="Arial"/>
                <a:cs typeface="Arial"/>
              </a:rPr>
              <a:t>’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incontro inizierà </a:t>
            </a:r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con un piccolo rinfresco, poi  a seguire la proiezione del film con breve introduzione e guida alla 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visione. </a:t>
            </a:r>
          </a:p>
          <a:p>
            <a:pPr algn="l"/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La </a:t>
            </a:r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conclusione 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sarà  </a:t>
            </a:r>
            <a:r>
              <a:rPr lang="it-IT" dirty="0">
                <a:solidFill>
                  <a:srgbClr val="000090"/>
                </a:solidFill>
                <a:latin typeface="Arial"/>
                <a:cs typeface="Arial"/>
              </a:rPr>
              <a:t>spazio di confronto fra tutti i presenti</a:t>
            </a:r>
            <a:r>
              <a:rPr lang="it-IT" dirty="0" smtClean="0">
                <a:solidFill>
                  <a:srgbClr val="000090"/>
                </a:solidFill>
                <a:latin typeface="Arial"/>
                <a:cs typeface="Arial"/>
              </a:rPr>
              <a:t>.</a:t>
            </a:r>
            <a:endParaRPr lang="it-IT" sz="1600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8436" name="Picture 4" descr="C:\Users\fulvio\Desktop\logochiesa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2" descr="data:image/jpeg;base64,/9j/4AAQSkZJRgABAQAAAQABAAD/2wCEAAkGBhQSBQkUExQUFRUVDRYaDRgXFyMXHhQhICckIB8fIRghGyYqIxolHhgZIDsnJycpLCwvHx49NzAsNSguLDABCQoKBQUFDQUFDSkYEhgpKSkpKSkpKSkpKSkpKSkpKSkpKSkpKSkpKSkpKSkpKSkpKSkpKSkpKSkpKSkpKSkpKf/AABEIAFAAUAMBIgACEQEDEQH/xAAbAAADAAMBAQAAAAAAAAAAAAAABgcDBAUBAv/EADQQAAECBAQFAQYGAwEAAAAAAAECAwAEESEFEhMxBgcUIlFBFSMyYZGhJDRScYGSQqKxF//EABQBAQAAAAAAAAAAAAAAAAAAAAD/xAAUEQEAAAAAAAAAAAAAAAAAAAAA/9oADAMBAAIRAxEAPwBQ5U4i+1K41oyHWBSG9Q1HubLob+an+sT1W8UTlK24ZXG9PEEyPY3mBSlWvZdu4ja+36onZgPIIIIAggggCCCCAyS5/Et2r3Cg8w+c3MQfdn8PL8j0RDS8qag57728bQhy/wCZbvTvF/EP/OBtwYjh2pPpnjorooJSnTvt2E773gNLl1LSK5fFetYfeISjpi0hSshoqubLtXt38GEpW8UXlKcS6TG/Z4ZIyN9Xq+KLy5fn8f2hX4IxVmW40w16ZQVtNugrAFaeDT1ymiqfKAxN8HzhmpFHTuhUwFdKlScpcy3JGalgDWNOcwV5ptxTja0pTMLaWSLBafiRXbMPEVNfEEuObuFTqsTEwyZl4hK0rT0qSk0TlIIpWie0XoCY+/8A0SVl+GsSRRmaTMcQTKplgg1WyrNRYJTY1CCDvtt6BOZfgedcnGm0S7ilrlUvISKEltVgvfYkiNKZwF9vFX2FNLDraVF1FKlISMxJp6BN/wBormHcaYcrjabUlxDcsrhtMsyHwoioIGRYFzQChobitDHG4TxmSw3F+I5vPLvKSW25JpoKSlaVkFwoC6miU9tydlVtATIyaxJIcyqyFZSlVLFQAJFfICgf5jOrBnhgiJktq0VPFtK/QqArT6H7HxFWx3iXCprhPFpBgol2Zctu4c4oKJcWSS5RNK7Kygb0r6CNtfGuDHBnMNzzHS9GEIcLaS2FpBXqgD3moVGlxSoFgLwEVYA6huu2YVhw5lS0iickuhYfZSW16oeQpBUa2pm9KeIUWhSdTlNfeDIdq3taH3m+cR9oYd7RDIVor0NLalRWvzrSA1OXBlOmxXqpx6VOVGgG1lOrZVa0F6dv1MJCt4eOW2MIYl8Wz4eZ3OhGUhIVo0C73Sd6j+sI6t4DyCCCAIIIIAggggMjFNdFTQZhU+IcuZhlOskekm3ppOkrVLqysoNbAVApXeE1g0mG7V7hbzDpzOxZD87IlEgZHK0sFJSE6l97JG20B0eULWImUxz2ephIyN9Vq1uKLy5aDf4/tCdwjKId40wdtxIUhc6ylxJ2UCoAi3kR3OXjsgGMU6555olKOm0lKTmPdmzZd6du/kwpSk4tqeYcbUUrbWlTahuki4P8GAr83y+w9eIcXJdWJRLM+w3JuCpS0Vp2UCboKiK1pTyIDwFIy2O8My06lOdck6VqaKlJmHc4DeYpvkKfAFzeJjPcWzT0tOIceWpL7qVzINO9SQACbbgJH0j4kuKZpl2XU2+4ktNKQyQq6Eq3SD6D/kBRJrgdpnBOPtZhkPS+gqV01KUloLqe0k12p8V4wcbcLMtcK4AmWYl9WZkpQqPvS8Vr9UmumEKNBQ3qTbaEBriWZTJ4g2Hl5ZkgzYJzapFwVE1JNz6x0kcx8QElLNiacyNaeimiaJyUyf4+lB9ICnJ5KSieIpRSn0GVS0GZsBdFGZsgJHjMpYXT0IpShjhcEcDNIRxkiaaZW7JLZDKntTTTUuAkhs5ilQSk2r6fOJ3M8RzDjjxU8s55vXWK0Bc/XTbNeOmzzHxBGKTjyZlaXH8nUKAT35ahNsuwCiLQHHmTXHXcqUI/EHIlNQlPdYAKvlG1703vDzzjbxAYjh3tFTClaK9DRqABUVrUC9aQhPTincUW46oqUt0qeV6kk1J/feGnmO5IGck+geedTpq1i6pSik1tTN6U8QHU5TB7pcb0pBqc7G9QuKSnRsuhGYGtb7fpETpW8P8Aytw9TstjOXEDJZUN1AIGtULtcjan+0ICt4DyCCCAIIIIAggggMkt+ZboK94oPN4f+b+t7Qw7WkWpI6S8qW1JVqXFzlA22hAlx+IbvTuF/Hzh65sSCmp6QCp8z1Wl0USPd32sTvvAf//Z"/>
          <p:cNvSpPr>
            <a:spLocks noChangeAspect="1" noChangeArrowheads="1"/>
          </p:cNvSpPr>
          <p:nvPr/>
        </p:nvSpPr>
        <p:spPr bwMode="auto">
          <a:xfrm>
            <a:off x="0" y="-825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92" y="1052736"/>
            <a:ext cx="302433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5" descr="https://encrypted-tbn0.gstatic.com/images?q=tbn:ANd9GcTN-b3gDU_ao7kK5jQLEpjU8Vjrz5cFt83tQvDFeW5f-MjlNGD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5008" y="1052736"/>
            <a:ext cx="2953320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817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fulvio\Desktop\logochiesa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2" descr="data:image/jpeg;base64,/9j/4AAQSkZJRgABAQAAAQABAAD/2wCEAAkGBhQSBQkUExQUFRUVDRYaDRgXFyMXHhQhICckIB8fIRghGyYqIxolHhgZIDsnJycpLCwvHx49NzAsNSguLDABCQoKBQUFDQUFDSkYEhgpKSkpKSkpKSkpKSkpKSkpKSkpKSkpKSkpKSkpKSkpKSkpKSkpKSkpKSkpKSkpKSkpKf/AABEIAFAAUAMBIgACEQEDEQH/xAAbAAADAAMBAQAAAAAAAAAAAAAABgcDBAUBAv/EADQQAAECBAQFAQYGAwEAAAAAAAECAwAEESEFEhMxBgcUIlFBFSMyYZGhJDRScYGSQqKxF//EABQBAQAAAAAAAAAAAAAAAAAAAAD/xAAUEQEAAAAAAAAAAAAAAAAAAAAA/9oADAMBAAIRAxEAPwBQ5U4i+1K41oyHWBSG9Q1HubLob+an+sT1W8UTlK24ZXG9PEEyPY3mBSlWvZdu4ja+36onZgPIIIIAggggCCCCAyS5/Et2r3Cg8w+c3MQfdn8PL8j0RDS8qag57728bQhy/wCZbvTvF/EP/OBtwYjh2pPpnjorooJSnTvt2E773gNLl1LSK5fFetYfeISjpi0hSshoqubLtXt38GEpW8UXlKcS6TG/Z4ZIyN9Xq+KLy5fn8f2hX4IxVmW40w16ZQVtNugrAFaeDT1ymiqfKAxN8HzhmpFHTuhUwFdKlScpcy3JGalgDWNOcwV5ptxTja0pTMLaWSLBafiRXbMPEVNfEEuObuFTqsTEwyZl4hK0rT0qSk0TlIIpWie0XoCY+/8A0SVl+GsSRRmaTMcQTKplgg1WyrNRYJTY1CCDvtt6BOZfgedcnGm0S7ilrlUvISKEltVgvfYkiNKZwF9vFX2FNLDraVF1FKlISMxJp6BN/wBormHcaYcrjabUlxDcsrhtMsyHwoioIGRYFzQChobitDHG4TxmSw3F+I5vPLvKSW25JpoKSlaVkFwoC6miU9tydlVtATIyaxJIcyqyFZSlVLFQAJFfICgf5jOrBnhgiJktq0VPFtK/QqArT6H7HxFWx3iXCprhPFpBgol2Zctu4c4oKJcWSS5RNK7Kygb0r6CNtfGuDHBnMNzzHS9GEIcLaS2FpBXqgD3moVGlxSoFgLwEVYA6huu2YVhw5lS0iickuhYfZSW16oeQpBUa2pm9KeIUWhSdTlNfeDIdq3taH3m+cR9oYd7RDIVor0NLalRWvzrSA1OXBlOmxXqpx6VOVGgG1lOrZVa0F6dv1MJCt4eOW2MIYl8Wz4eZ3OhGUhIVo0C73Sd6j+sI6t4DyCCCAIIIIAggggMjFNdFTQZhU+IcuZhlOskekm3ppOkrVLqysoNbAVApXeE1g0mG7V7hbzDpzOxZD87IlEgZHK0sFJSE6l97JG20B0eULWImUxz2ephIyN9Vq1uKLy5aDf4/tCdwjKId40wdtxIUhc6ylxJ2UCoAi3kR3OXjsgGMU6555olKOm0lKTmPdmzZd6du/kwpSk4tqeYcbUUrbWlTahuki4P8GAr83y+w9eIcXJdWJRLM+w3JuCpS0Vp2UCboKiK1pTyIDwFIy2O8My06lOdck6VqaKlJmHc4DeYpvkKfAFzeJjPcWzT0tOIceWpL7qVzINO9SQACbbgJH0j4kuKZpl2XU2+4ktNKQyQq6Eq3SD6D/kBRJrgdpnBOPtZhkPS+gqV01KUloLqe0k12p8V4wcbcLMtcK4AmWYl9WZkpQqPvS8Vr9UmumEKNBQ3qTbaEBriWZTJ4g2Hl5ZkgzYJzapFwVE1JNz6x0kcx8QElLNiacyNaeimiaJyUyf4+lB9ICnJ5KSieIpRSn0GVS0GZsBdFGZsgJHjMpYXT0IpShjhcEcDNIRxkiaaZW7JLZDKntTTTUuAkhs5ilQSk2r6fOJ3M8RzDjjxU8s55vXWK0Bc/XTbNeOmzzHxBGKTjyZlaXH8nUKAT35ahNsuwCiLQHHmTXHXcqUI/EHIlNQlPdYAKvlG1703vDzzjbxAYjh3tFTClaK9DRqABUVrUC9aQhPTincUW46oqUt0qeV6kk1J/feGnmO5IGck+geedTpq1i6pSik1tTN6U8QHU5TB7pcb0pBqc7G9QuKSnRsuhGYGtb7fpETpW8P8Aytw9TstjOXEDJZUN1AIGtULtcjan+0ICt4DyCCCAIIIIAggggMkt+ZboK94oPN4f+b+t7Qw7WkWpI6S8qW1JVqXFzlA22hAlx+IbvTuF/Hzh65sSCmp6QCp8z1Wl0USPd32sTvvAf//Z"/>
          <p:cNvSpPr>
            <a:spLocks noChangeAspect="1" noChangeArrowheads="1"/>
          </p:cNvSpPr>
          <p:nvPr/>
        </p:nvSpPr>
        <p:spPr bwMode="auto">
          <a:xfrm>
            <a:off x="0" y="-825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4" name="Immagine 3" descr="G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9702"/>
            <a:ext cx="9906000" cy="5758298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216696" y="260648"/>
            <a:ext cx="4653137" cy="763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400" b="1" dirty="0"/>
              <a:t>Gruppo Archeologico </a:t>
            </a:r>
            <a:r>
              <a:rPr lang="it-IT" sz="2400" b="1" dirty="0" smtClean="0"/>
              <a:t>Romano </a:t>
            </a:r>
          </a:p>
          <a:p>
            <a:pPr algn="ctr"/>
            <a:r>
              <a:rPr lang="it-IT" sz="2400" b="1" dirty="0" smtClean="0"/>
              <a:t>Sez</a:t>
            </a:r>
            <a:r>
              <a:rPr lang="it-IT" sz="2400" b="1" dirty="0"/>
              <a:t>. di Cerveteri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12122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C:\Users\fulvio\Desktop\logochiesa-0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60350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188913"/>
            <a:ext cx="8588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2" descr="data:image/jpeg;base64,/9j/4AAQSkZJRgABAQAAAQABAAD/2wCEAAkGBhQSBQkUExQUFRUVDRYaDRgXFyMXHhQhICckIB8fIRghGyYqIxolHhgZIDsnJycpLCwvHx49NzAsNSguLDABCQoKBQUFDQUFDSkYEhgpKSkpKSkpKSkpKSkpKSkpKSkpKSkpKSkpKSkpKSkpKSkpKSkpKSkpKSkpKSkpKSkpKf/AABEIAFAAUAMBIgACEQEDEQH/xAAbAAADAAMBAQAAAAAAAAAAAAAABgcDBAUBAv/EADQQAAECBAQFAQYGAwEAAAAAAAECAwAEESEFEhMxBgcUIlFBFSMyYZGhJDRScYGSQqKxF//EABQBAQAAAAAAAAAAAAAAAAAAAAD/xAAUEQEAAAAAAAAAAAAAAAAAAAAA/9oADAMBAAIRAxEAPwBQ5U4i+1K41oyHWBSG9Q1HubLob+an+sT1W8UTlK24ZXG9PEEyPY3mBSlWvZdu4ja+36onZgPIIIIAggggCCCCAyS5/Et2r3Cg8w+c3MQfdn8PL8j0RDS8qag57728bQhy/wCZbvTvF/EP/OBtwYjh2pPpnjorooJSnTvt2E773gNLl1LSK5fFetYfeISjpi0hSshoqubLtXt38GEpW8UXlKcS6TG/Z4ZIyN9Xq+KLy5fn8f2hX4IxVmW40w16ZQVtNugrAFaeDT1ymiqfKAxN8HzhmpFHTuhUwFdKlScpcy3JGalgDWNOcwV5ptxTja0pTMLaWSLBafiRXbMPEVNfEEuObuFTqsTEwyZl4hK0rT0qSk0TlIIpWie0XoCY+/8A0SVl+GsSRRmaTMcQTKplgg1WyrNRYJTY1CCDvtt6BOZfgedcnGm0S7ilrlUvISKEltVgvfYkiNKZwF9vFX2FNLDraVF1FKlISMxJp6BN/wBormHcaYcrjabUlxDcsrhtMsyHwoioIGRYFzQChobitDHG4TxmSw3F+I5vPLvKSW25JpoKSlaVkFwoC6miU9tydlVtATIyaxJIcyqyFZSlVLFQAJFfICgf5jOrBnhgiJktq0VPFtK/QqArT6H7HxFWx3iXCprhPFpBgol2Zctu4c4oKJcWSS5RNK7Kygb0r6CNtfGuDHBnMNzzHS9GEIcLaS2FpBXqgD3moVGlxSoFgLwEVYA6huu2YVhw5lS0iickuhYfZSW16oeQpBUa2pm9KeIUWhSdTlNfeDIdq3taH3m+cR9oYd7RDIVor0NLalRWvzrSA1OXBlOmxXqpx6VOVGgG1lOrZVa0F6dv1MJCt4eOW2MIYl8Wz4eZ3OhGUhIVo0C73Sd6j+sI6t4DyCCCAIIIIAggggMjFNdFTQZhU+IcuZhlOskekm3ppOkrVLqysoNbAVApXeE1g0mG7V7hbzDpzOxZD87IlEgZHK0sFJSE6l97JG20B0eULWImUxz2ephIyN9Vq1uKLy5aDf4/tCdwjKId40wdtxIUhc6ylxJ2UCoAi3kR3OXjsgGMU6555olKOm0lKTmPdmzZd6du/kwpSk4tqeYcbUUrbWlTahuki4P8GAr83y+w9eIcXJdWJRLM+w3JuCpS0Vp2UCboKiK1pTyIDwFIy2O8My06lOdck6VqaKlJmHc4DeYpvkKfAFzeJjPcWzT0tOIceWpL7qVzINO9SQACbbgJH0j4kuKZpl2XU2+4ktNKQyQq6Eq3SD6D/kBRJrgdpnBOPtZhkPS+gqV01KUloLqe0k12p8V4wcbcLMtcK4AmWYl9WZkpQqPvS8Vr9UmumEKNBQ3qTbaEBriWZTJ4g2Hl5ZkgzYJzapFwVE1JNz6x0kcx8QElLNiacyNaeimiaJyUyf4+lB9ICnJ5KSieIpRSn0GVS0GZsBdFGZsgJHjMpYXT0IpShjhcEcDNIRxkiaaZW7JLZDKntTTTUuAkhs5ilQSk2r6fOJ3M8RzDjjxU8s55vXWK0Bc/XTbNeOmzzHxBGKTjyZlaXH8nUKAT35ahNsuwCiLQHHmTXHXcqUI/EHIlNQlPdYAKvlG1703vDzzjbxAYjh3tFTClaK9DRqABUVrUC9aQhPTincUW46oqUt0qeV6kk1J/feGnmO5IGck+geedTpq1i6pSik1tTN6U8QHU5TB7pcb0pBqc7G9QuKSnRsuhGYGtb7fpETpW8P8Aytw9TstjOXEDJZUN1AIGtULtcjan+0ICt4DyCCCAIIIIAggggMkt+ZboK94oPN4f+b+t7Qw7WkWpI6S8qW1JVqXFzlA22hAlx+IbvTuF/Hzh65sSCmp6QCp8z1Wl0USPd32sTvvAf//Z"/>
          <p:cNvSpPr>
            <a:spLocks noChangeAspect="1" noChangeArrowheads="1"/>
          </p:cNvSpPr>
          <p:nvPr/>
        </p:nvSpPr>
        <p:spPr bwMode="auto">
          <a:xfrm>
            <a:off x="0" y="-825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632520" y="75020"/>
            <a:ext cx="8856984" cy="6772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b="1" dirty="0" smtClean="0"/>
          </a:p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Gruppo </a:t>
            </a:r>
            <a:r>
              <a:rPr lang="it-IT" sz="2400" b="1" dirty="0">
                <a:solidFill>
                  <a:srgbClr val="000090"/>
                </a:solidFill>
              </a:rPr>
              <a:t>Archeologico </a:t>
            </a:r>
            <a:r>
              <a:rPr lang="it-IT" sz="2400" b="1" dirty="0" smtClean="0">
                <a:solidFill>
                  <a:srgbClr val="000090"/>
                </a:solidFill>
              </a:rPr>
              <a:t>Romano </a:t>
            </a:r>
          </a:p>
          <a:p>
            <a:pPr algn="ctr"/>
            <a:r>
              <a:rPr lang="it-IT" sz="2400" b="1" dirty="0" smtClean="0">
                <a:solidFill>
                  <a:srgbClr val="000090"/>
                </a:solidFill>
              </a:rPr>
              <a:t>Sez</a:t>
            </a:r>
            <a:r>
              <a:rPr lang="it-IT" sz="2400" b="1" dirty="0">
                <a:solidFill>
                  <a:srgbClr val="000090"/>
                </a:solidFill>
              </a:rPr>
              <a:t>. di </a:t>
            </a:r>
            <a:r>
              <a:rPr lang="it-IT" sz="2400" b="1" dirty="0" smtClean="0">
                <a:solidFill>
                  <a:srgbClr val="000090"/>
                </a:solidFill>
              </a:rPr>
              <a:t>Cerveteri</a:t>
            </a:r>
          </a:p>
          <a:p>
            <a:pPr algn="ctr"/>
            <a:endParaRPr lang="it-IT" sz="2400" b="1" dirty="0" smtClean="0">
              <a:solidFill>
                <a:srgbClr val="000090"/>
              </a:solidFill>
            </a:endParaRPr>
          </a:p>
          <a:p>
            <a:pPr algn="ctr"/>
            <a:endParaRPr lang="it-IT" sz="1600" b="1" dirty="0">
              <a:solidFill>
                <a:srgbClr val="000090"/>
              </a:solidFill>
            </a:endParaRPr>
          </a:p>
          <a:p>
            <a:pPr algn="just"/>
            <a:r>
              <a:rPr lang="it-IT" sz="1800" b="1" u="sng" dirty="0">
                <a:solidFill>
                  <a:srgbClr val="000090"/>
                </a:solidFill>
              </a:rPr>
              <a:t>O</a:t>
            </a:r>
            <a:r>
              <a:rPr lang="it-IT" sz="1800" b="1" u="sng" dirty="0" smtClean="0">
                <a:solidFill>
                  <a:srgbClr val="000090"/>
                </a:solidFill>
              </a:rPr>
              <a:t>pera </a:t>
            </a:r>
            <a:r>
              <a:rPr lang="it-IT" sz="1800" b="1" u="sng" dirty="0">
                <a:solidFill>
                  <a:srgbClr val="000090"/>
                </a:solidFill>
              </a:rPr>
              <a:t>sul territorio da oltre quindici anni</a:t>
            </a:r>
            <a:r>
              <a:rPr lang="it-IT" sz="1800" dirty="0">
                <a:solidFill>
                  <a:srgbClr val="000090"/>
                </a:solidFill>
              </a:rPr>
              <a:t>. L’attività dell’associazione è volta principalmente alla tutela, recupero e valorizzazione dei beni archeologici nel territorio </a:t>
            </a:r>
            <a:r>
              <a:rPr lang="it-IT" sz="1800" dirty="0" smtClean="0">
                <a:solidFill>
                  <a:srgbClr val="000090"/>
                </a:solidFill>
              </a:rPr>
              <a:t>Ceretano.</a:t>
            </a:r>
            <a:r>
              <a:rPr lang="it-IT" sz="1800" dirty="0">
                <a:solidFill>
                  <a:srgbClr val="000090"/>
                </a:solidFill>
              </a:rPr>
              <a:t> </a:t>
            </a:r>
            <a:r>
              <a:rPr lang="it-IT" sz="1800" dirty="0" smtClean="0">
                <a:solidFill>
                  <a:srgbClr val="000090"/>
                </a:solidFill>
              </a:rPr>
              <a:t>I </a:t>
            </a:r>
            <a:r>
              <a:rPr lang="it-IT" sz="1800" dirty="0">
                <a:solidFill>
                  <a:srgbClr val="000090"/>
                </a:solidFill>
              </a:rPr>
              <a:t>progetti che attualmente sta seguendo sul nostro territorio sono</a:t>
            </a:r>
            <a:r>
              <a:rPr lang="it-IT" sz="1800" dirty="0" smtClean="0">
                <a:solidFill>
                  <a:srgbClr val="000090"/>
                </a:solidFill>
              </a:rPr>
              <a:t>:</a:t>
            </a:r>
          </a:p>
          <a:p>
            <a:pPr algn="just"/>
            <a:endParaRPr lang="it-IT" sz="18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Manutenzione e </a:t>
            </a:r>
            <a:r>
              <a:rPr lang="it-IT" sz="1800" dirty="0" smtClean="0">
                <a:solidFill>
                  <a:srgbClr val="000090"/>
                </a:solidFill>
              </a:rPr>
              <a:t>valorizzazione area </a:t>
            </a:r>
            <a:r>
              <a:rPr lang="it-IT" sz="1800" dirty="0">
                <a:solidFill>
                  <a:srgbClr val="000090"/>
                </a:solidFill>
              </a:rPr>
              <a:t>archeologica della Tomba delle Cinque </a:t>
            </a:r>
            <a:r>
              <a:rPr lang="it-IT" sz="1800" dirty="0" smtClean="0">
                <a:solidFill>
                  <a:srgbClr val="000090"/>
                </a:solidFill>
              </a:rPr>
              <a:t>Sedie.</a:t>
            </a: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Ripulitura dell'area archeologica tra la via Sepolcrale e le Tombe del </a:t>
            </a:r>
            <a:r>
              <a:rPr lang="it-IT" sz="1800" dirty="0" smtClean="0">
                <a:solidFill>
                  <a:srgbClr val="000090"/>
                </a:solidFill>
              </a:rPr>
              <a:t>Comune.</a:t>
            </a: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Ripulitura e valorizzazione dell'intero percorso della Via degli Inferi. </a:t>
            </a:r>
            <a:endParaRPr lang="it-IT" sz="1800" dirty="0" smtClean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Apertura dell'ultimo tratto mai aperto fino al recinto della Necropoli della </a:t>
            </a:r>
            <a:r>
              <a:rPr lang="it-IT" sz="1800" dirty="0" smtClean="0">
                <a:solidFill>
                  <a:srgbClr val="000090"/>
                </a:solidFill>
              </a:rPr>
              <a:t>Banditaccia.</a:t>
            </a: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Manutenzione e valorizzazione della Tomba del Grifo (sulla Via Sepolcrale</a:t>
            </a:r>
            <a:r>
              <a:rPr lang="it-IT" sz="1800" dirty="0" smtClean="0">
                <a:solidFill>
                  <a:srgbClr val="000090"/>
                </a:solidFill>
              </a:rPr>
              <a:t>).</a:t>
            </a: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Ripulitura e valorizzazione dell'area sacra di Greppe di Sant'Antonio Ripristino e caricamento giornaliero dell'antico orologio a sei ore della </a:t>
            </a:r>
            <a:r>
              <a:rPr lang="it-IT" sz="1800" dirty="0" smtClean="0">
                <a:solidFill>
                  <a:srgbClr val="000090"/>
                </a:solidFill>
              </a:rPr>
              <a:t>torre.</a:t>
            </a: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Mappatura e valorizzazione </a:t>
            </a:r>
            <a:r>
              <a:rPr lang="it-IT" sz="1800" dirty="0" smtClean="0">
                <a:solidFill>
                  <a:srgbClr val="000090"/>
                </a:solidFill>
              </a:rPr>
              <a:t>antico </a:t>
            </a:r>
            <a:r>
              <a:rPr lang="it-IT" sz="1800" dirty="0">
                <a:solidFill>
                  <a:srgbClr val="000090"/>
                </a:solidFill>
              </a:rPr>
              <a:t>acquedotto etrusco di Macchia della </a:t>
            </a:r>
            <a:r>
              <a:rPr lang="it-IT" sz="1800" dirty="0" smtClean="0">
                <a:solidFill>
                  <a:srgbClr val="000090"/>
                </a:solidFill>
              </a:rPr>
              <a:t>Signora</a:t>
            </a:r>
          </a:p>
          <a:p>
            <a:pPr marL="285750" lvl="0" indent="-285750" algn="just">
              <a:buFont typeface="Arial"/>
              <a:buChar char="•"/>
            </a:pPr>
            <a:endParaRPr lang="it-IT" sz="500" dirty="0">
              <a:solidFill>
                <a:srgbClr val="000090"/>
              </a:solidFill>
            </a:endParaRPr>
          </a:p>
          <a:p>
            <a:pPr marL="285750" lvl="0" indent="-285750" algn="just">
              <a:buFont typeface="Arial"/>
              <a:buChar char="•"/>
            </a:pPr>
            <a:r>
              <a:rPr lang="it-IT" sz="1800" dirty="0">
                <a:solidFill>
                  <a:srgbClr val="000090"/>
                </a:solidFill>
              </a:rPr>
              <a:t>Messa in opera di una grata a protezione della Tomba delle Statue di </a:t>
            </a:r>
            <a:r>
              <a:rPr lang="it-IT" sz="1800" dirty="0" smtClean="0">
                <a:solidFill>
                  <a:srgbClr val="000090"/>
                </a:solidFill>
              </a:rPr>
              <a:t>Ceri</a:t>
            </a:r>
          </a:p>
          <a:p>
            <a:pPr marL="285750" lvl="0" indent="-285750" algn="ctr">
              <a:buFont typeface="Arial"/>
              <a:buChar char="•"/>
            </a:pPr>
            <a:endParaRPr lang="it-IT" sz="1800" dirty="0"/>
          </a:p>
          <a:p>
            <a:pPr marL="285750" lvl="0" indent="-285750" algn="ctr">
              <a:buFont typeface="Arial"/>
              <a:buChar char="•"/>
            </a:pPr>
            <a:endParaRPr lang="it-IT" sz="500" dirty="0"/>
          </a:p>
          <a:p>
            <a:pPr lvl="0" algn="ctr"/>
            <a:r>
              <a:rPr lang="it-IT" sz="1800" dirty="0">
                <a:hlinkClick r:id="rId5"/>
              </a:rPr>
              <a:t>https://sites.google.com/site/garcerveteri/via-degli-inferi/via-degli-inferi-</a:t>
            </a:r>
            <a:r>
              <a:rPr lang="it-IT" sz="1800" dirty="0" smtClean="0">
                <a:hlinkClick r:id="rId5"/>
              </a:rPr>
              <a:t>ITA</a:t>
            </a:r>
            <a:endParaRPr lang="it-IT" sz="1800" dirty="0" smtClean="0"/>
          </a:p>
          <a:p>
            <a:pPr lvl="0" algn="ctr"/>
            <a:endParaRPr lang="it-IT" sz="1800" dirty="0"/>
          </a:p>
          <a:p>
            <a:pPr lvl="0" algn="ctr"/>
            <a:endParaRPr lang="it-IT" sz="1800" dirty="0" smtClean="0"/>
          </a:p>
          <a:p>
            <a:pPr marL="285750" lvl="0" indent="-285750" algn="just">
              <a:buFont typeface="Arial"/>
              <a:buChar char="•"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227856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C796522-8D16-4009-80A8-F3A3159A6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8FC4A73C-06ED-42C9-86F1-AA01388738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3A0AC8E2-F45A-43BF-B085-2FCBED10A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70" y="0"/>
            <a:ext cx="7881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5291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60A54F04-A6F1-4A90-A39F-19A69918C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038" y="1616729"/>
            <a:ext cx="8543925" cy="1432249"/>
          </a:xfrm>
        </p:spPr>
        <p:txBody>
          <a:bodyPr>
            <a:normAutofit lnSpcReduction="1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it-IT" dirty="0">
                <a:latin typeface="Constantia" panose="02030602050306030303" pitchFamily="18" charset="0"/>
              </a:rPr>
              <a:t>Ha una preparazione biblico – liturgica e tecnica;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it-IT" dirty="0">
                <a:latin typeface="Constantia" panose="02030602050306030303" pitchFamily="18" charset="0"/>
              </a:rPr>
              <a:t>Ha il compito di far da portavoce di Dio, da tramite tra Dio e il suo popolo e di rendere intelligibile la Sua Parola.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D8E40446-61FE-422D-BB13-227539DA7622}"/>
              </a:ext>
            </a:extLst>
          </p:cNvPr>
          <p:cNvSpPr/>
          <p:nvPr/>
        </p:nvSpPr>
        <p:spPr>
          <a:xfrm>
            <a:off x="5869003" y="522715"/>
            <a:ext cx="3019915" cy="8540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Il Lettore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2B78E3FA-D714-49B6-B58F-764E46DA2A9E}"/>
              </a:ext>
            </a:extLst>
          </p:cNvPr>
          <p:cNvSpPr/>
          <p:nvPr/>
        </p:nvSpPr>
        <p:spPr>
          <a:xfrm>
            <a:off x="5128660" y="3429000"/>
            <a:ext cx="4500601" cy="85408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0" cap="none" spc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entury Gothic" panose="020B0502020202020204" pitchFamily="34" charset="0"/>
              </a:rPr>
              <a:t>Proclamare?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5F29DD2E-80DA-4C6D-8A1D-A8516AEA7288}"/>
              </a:ext>
            </a:extLst>
          </p:cNvPr>
          <p:cNvSpPr txBox="1"/>
          <p:nvPr/>
        </p:nvSpPr>
        <p:spPr>
          <a:xfrm>
            <a:off x="665093" y="4352331"/>
            <a:ext cx="854392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it-IT" sz="2800" dirty="0">
                <a:latin typeface="Constantia" panose="02030602050306030303" pitchFamily="18" charset="0"/>
              </a:rPr>
              <a:t>Proclamare significa leggere un testo scritto in modo chiaro, pubblico, solenne, festoso, allo scopo di renderlo comprensibile; significa acclamare e confessare la fede in Dio e rivelare la sua persona e la sua volontà.</a:t>
            </a:r>
          </a:p>
          <a:p>
            <a:pPr algn="just"/>
            <a:endParaRPr lang="it-IT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xmlns="" id="{3339AD5B-FD6E-4A01-9B9E-6939C0D4A2FE}"/>
              </a:ext>
            </a:extLst>
          </p:cNvPr>
          <p:cNvCxnSpPr/>
          <p:nvPr/>
        </p:nvCxnSpPr>
        <p:spPr>
          <a:xfrm>
            <a:off x="5814721" y="1352939"/>
            <a:ext cx="3168909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xmlns="" id="{DF2D13AF-CB1E-4FB6-91D2-542730EE0F8F}"/>
              </a:ext>
            </a:extLst>
          </p:cNvPr>
          <p:cNvCxnSpPr>
            <a:cxnSpLocks/>
          </p:cNvCxnSpPr>
          <p:nvPr/>
        </p:nvCxnSpPr>
        <p:spPr>
          <a:xfrm>
            <a:off x="5443246" y="4352330"/>
            <a:ext cx="378171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15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08584" y="1052736"/>
            <a:ext cx="7776864" cy="453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90"/>
                </a:solidFill>
              </a:rPr>
              <a:t>L</a:t>
            </a:r>
            <a:r>
              <a:rPr lang="it-IT" sz="3200" b="1" dirty="0" smtClean="0">
                <a:solidFill>
                  <a:srgbClr val="000090"/>
                </a:solidFill>
              </a:rPr>
              <a:t>avori di manutenzione ordinaria e finanziamenti esercizio 2017</a:t>
            </a:r>
          </a:p>
          <a:p>
            <a:endParaRPr lang="it-IT" sz="2400" b="1" dirty="0" smtClean="0">
              <a:solidFill>
                <a:srgbClr val="000090"/>
              </a:solidFill>
            </a:endParaRPr>
          </a:p>
          <a:p>
            <a:endParaRPr lang="it-IT" sz="2400" b="1" dirty="0" smtClean="0">
              <a:solidFill>
                <a:srgbClr val="000090"/>
              </a:solidFill>
            </a:endParaRPr>
          </a:p>
          <a:p>
            <a:endParaRPr lang="it-IT" sz="2400" b="1" dirty="0">
              <a:solidFill>
                <a:srgbClr val="000090"/>
              </a:solidFill>
            </a:endParaRPr>
          </a:p>
          <a:p>
            <a:endParaRPr lang="it-IT" sz="2400" b="1" dirty="0" smtClean="0">
              <a:solidFill>
                <a:srgbClr val="000090"/>
              </a:solidFill>
            </a:endParaRPr>
          </a:p>
          <a:p>
            <a:endParaRPr lang="it-IT" sz="2400" b="1" dirty="0" smtClean="0">
              <a:solidFill>
                <a:srgbClr val="000090"/>
              </a:solidFill>
            </a:endParaRPr>
          </a:p>
          <a:p>
            <a:endParaRPr lang="it-IT" sz="2400" b="1" dirty="0" smtClean="0">
              <a:solidFill>
                <a:srgbClr val="000090"/>
              </a:solidFill>
            </a:endParaRPr>
          </a:p>
          <a:p>
            <a:endParaRPr lang="it-IT" sz="2400" b="1" dirty="0">
              <a:solidFill>
                <a:srgbClr val="00009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400" dirty="0" smtClean="0">
                <a:solidFill>
                  <a:srgbClr val="000090"/>
                </a:solidFill>
              </a:rPr>
              <a:t>da rinnovo quota 2017 </a:t>
            </a:r>
            <a:r>
              <a:rPr lang="it-IT" sz="1600" dirty="0" smtClean="0">
                <a:solidFill>
                  <a:srgbClr val="000090"/>
                </a:solidFill>
              </a:rPr>
              <a:t>(€ 5,00)		€  </a:t>
            </a:r>
            <a:r>
              <a:rPr lang="it-IT" sz="2400" b="1" dirty="0" smtClean="0">
                <a:solidFill>
                  <a:srgbClr val="000090"/>
                </a:solidFill>
              </a:rPr>
              <a:t>570,00</a:t>
            </a:r>
          </a:p>
          <a:p>
            <a:pPr marL="457200" indent="-457200">
              <a:buFontTx/>
              <a:buChar char="-"/>
            </a:pPr>
            <a:endParaRPr lang="it-IT" sz="800" b="1" dirty="0" smtClean="0">
              <a:solidFill>
                <a:srgbClr val="000090"/>
              </a:solidFill>
            </a:endParaRPr>
          </a:p>
          <a:p>
            <a:pPr marL="457200" indent="-457200">
              <a:buFontTx/>
              <a:buChar char="-"/>
            </a:pPr>
            <a:endParaRPr lang="it-IT" sz="800" b="1" dirty="0" smtClean="0">
              <a:solidFill>
                <a:srgbClr val="000090"/>
              </a:solidFill>
            </a:endParaRPr>
          </a:p>
          <a:p>
            <a:pPr marL="457200" indent="-457200">
              <a:buFontTx/>
              <a:buChar char="-"/>
            </a:pPr>
            <a:r>
              <a:rPr lang="it-IT" sz="2400" dirty="0">
                <a:solidFill>
                  <a:srgbClr val="000090"/>
                </a:solidFill>
              </a:rPr>
              <a:t>d</a:t>
            </a:r>
            <a:r>
              <a:rPr lang="it-IT" sz="2400" dirty="0" smtClean="0">
                <a:solidFill>
                  <a:srgbClr val="000090"/>
                </a:solidFill>
              </a:rPr>
              <a:t>a donazioni soci			</a:t>
            </a:r>
            <a:r>
              <a:rPr lang="it-IT" sz="1600" dirty="0" smtClean="0">
                <a:solidFill>
                  <a:srgbClr val="000090"/>
                </a:solidFill>
              </a:rPr>
              <a:t>€</a:t>
            </a:r>
            <a:r>
              <a:rPr lang="it-IT" sz="2400" dirty="0" smtClean="0">
                <a:solidFill>
                  <a:srgbClr val="000090"/>
                </a:solidFill>
              </a:rPr>
              <a:t>  </a:t>
            </a:r>
            <a:r>
              <a:rPr lang="it-IT" sz="2400" b="1" dirty="0" smtClean="0">
                <a:solidFill>
                  <a:srgbClr val="000090"/>
                </a:solidFill>
              </a:rPr>
              <a:t>290,95</a:t>
            </a:r>
          </a:p>
          <a:p>
            <a:endParaRPr lang="it-IT" sz="2400" b="1" dirty="0" smtClean="0">
              <a:solidFill>
                <a:srgbClr val="000090"/>
              </a:solidFill>
            </a:endParaRPr>
          </a:p>
        </p:txBody>
      </p:sp>
      <p:pic>
        <p:nvPicPr>
          <p:cNvPr id="7" name="Picture 4" descr="C:\Users\fulvio\Desktop\logochiesa-0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6" y="0"/>
            <a:ext cx="972614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440" y="0"/>
            <a:ext cx="981669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reccia giù 1"/>
          <p:cNvSpPr/>
          <p:nvPr/>
        </p:nvSpPr>
        <p:spPr>
          <a:xfrm>
            <a:off x="4088904" y="2564904"/>
            <a:ext cx="1708768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578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00DFCA"/>
      </a:accent1>
      <a:accent2>
        <a:srgbClr val="FAFD00"/>
      </a:accent2>
      <a:accent3>
        <a:srgbClr val="FFFFFF"/>
      </a:accent3>
      <a:accent4>
        <a:srgbClr val="000000"/>
      </a:accent4>
      <a:accent5>
        <a:srgbClr val="AAECE1"/>
      </a:accent5>
      <a:accent6>
        <a:srgbClr val="E3E500"/>
      </a:accent6>
      <a:hlink>
        <a:srgbClr val="FC0128"/>
      </a:hlink>
      <a:folHlink>
        <a:srgbClr val="FCFEB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28499</TotalTime>
  <Pages>24</Pages>
  <Words>1320</Words>
  <Application>Microsoft Macintosh PowerPoint</Application>
  <PresentationFormat>A4 (21x29,7 cm)</PresentationFormat>
  <Paragraphs>279</Paragraphs>
  <Slides>26</Slides>
  <Notes>14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Brezza</vt:lpstr>
      <vt:lpstr>Presentazione di PowerPoint</vt:lpstr>
      <vt:lpstr>Presentazione di PowerPoint</vt:lpstr>
      <vt:lpstr>Presentazione di PowerPoint</vt:lpstr>
      <vt:lpstr>CINEMA INSIEME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F.S. S.p.A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DI GIUSEPPE</dc:creator>
  <cp:lastModifiedBy>fulvio</cp:lastModifiedBy>
  <cp:revision>857</cp:revision>
  <cp:lastPrinted>2000-11-07T14:20:44Z</cp:lastPrinted>
  <dcterms:created xsi:type="dcterms:W3CDTF">2000-04-19T13:35:13Z</dcterms:created>
  <dcterms:modified xsi:type="dcterms:W3CDTF">2019-03-18T18:42:12Z</dcterms:modified>
</cp:coreProperties>
</file>