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1"/>
  </p:notesMasterIdLst>
  <p:handoutMasterIdLst>
    <p:handoutMasterId r:id="rId42"/>
  </p:handoutMasterIdLst>
  <p:sldIdLst>
    <p:sldId id="299" r:id="rId2"/>
    <p:sldId id="351" r:id="rId3"/>
    <p:sldId id="327" r:id="rId4"/>
    <p:sldId id="372" r:id="rId5"/>
    <p:sldId id="373" r:id="rId6"/>
    <p:sldId id="370" r:id="rId7"/>
    <p:sldId id="371" r:id="rId8"/>
    <p:sldId id="387" r:id="rId9"/>
    <p:sldId id="380" r:id="rId10"/>
    <p:sldId id="381" r:id="rId11"/>
    <p:sldId id="382" r:id="rId12"/>
    <p:sldId id="383" r:id="rId13"/>
    <p:sldId id="384" r:id="rId14"/>
    <p:sldId id="385" r:id="rId15"/>
    <p:sldId id="386" r:id="rId16"/>
    <p:sldId id="388" r:id="rId17"/>
    <p:sldId id="389" r:id="rId18"/>
    <p:sldId id="390" r:id="rId19"/>
    <p:sldId id="365" r:id="rId20"/>
    <p:sldId id="369" r:id="rId21"/>
    <p:sldId id="357" r:id="rId22"/>
    <p:sldId id="358" r:id="rId23"/>
    <p:sldId id="359" r:id="rId24"/>
    <p:sldId id="360" r:id="rId25"/>
    <p:sldId id="361" r:id="rId26"/>
    <p:sldId id="362" r:id="rId27"/>
    <p:sldId id="363" r:id="rId28"/>
    <p:sldId id="364" r:id="rId29"/>
    <p:sldId id="339" r:id="rId30"/>
    <p:sldId id="333" r:id="rId31"/>
    <p:sldId id="392" r:id="rId32"/>
    <p:sldId id="391" r:id="rId33"/>
    <p:sldId id="393" r:id="rId34"/>
    <p:sldId id="326" r:id="rId35"/>
    <p:sldId id="375" r:id="rId36"/>
    <p:sldId id="376" r:id="rId37"/>
    <p:sldId id="377" r:id="rId38"/>
    <p:sldId id="378" r:id="rId39"/>
    <p:sldId id="374" r:id="rId40"/>
  </p:sldIdLst>
  <p:sldSz cx="9906000" cy="6858000" type="A4"/>
  <p:notesSz cx="6669088" cy="9753600"/>
  <p:kinsoku lang="ja-JP" invalStChars="、。，．・：；？！゛゜ヽヾゝゞ々ー’”）〕］｝〉》」』】°‰′″℃￠％ぁぃぅぇぉっゃゅょゎァィゥェォッャュョヮヵヶ!%),.:;?]}｡｣､･ｧｨｩｪｫｬｭｮｯｰﾞﾟ" invalEndChars="‘“（〔［｛〈《「『【￥＄$([\{｢￡"/>
  <p:defaultTextStyle>
    <a:defPPr>
      <a:defRPr lang="it-IT"/>
    </a:defPPr>
    <a:lvl1pPr algn="l" rtl="0" eaLnBrk="0" fontAlgn="base" hangingPunct="0">
      <a:lnSpc>
        <a:spcPct val="90000"/>
      </a:lnSpc>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lnSpc>
        <a:spcPct val="90000"/>
      </a:lnSpc>
      <a:spcBef>
        <a:spcPct val="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lnSpc>
        <a:spcPct val="90000"/>
      </a:lnSpc>
      <a:spcBef>
        <a:spcPct val="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lnSpc>
        <a:spcPct val="90000"/>
      </a:lnSpc>
      <a:spcBef>
        <a:spcPct val="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lnSpc>
        <a:spcPct val="90000"/>
      </a:lnSpc>
      <a:spcBef>
        <a:spcPct val="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ad"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4FFB"/>
    <a:srgbClr val="FE9B03"/>
    <a:srgbClr val="B760F9"/>
    <a:srgbClr val="A2FFA3"/>
    <a:srgbClr val="00FF00"/>
    <a:srgbClr val="FDA4B5"/>
    <a:srgbClr val="8CF4EA"/>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6" d="100"/>
          <a:sy n="116" d="100"/>
        </p:scale>
        <p:origin x="-1560" y="-176"/>
      </p:cViewPr>
      <p:guideLst>
        <p:guide orient="horz" pos="2160"/>
        <p:guide pos="3120"/>
      </p:guideLst>
    </p:cSldViewPr>
  </p:slideViewPr>
  <p:outlineViewPr>
    <p:cViewPr>
      <p:scale>
        <a:sx n="42" d="100"/>
        <a:sy n="42"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42" d="100"/>
          <a:sy n="42" d="100"/>
        </p:scale>
        <p:origin x="-1502" y="-5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10T18:46:17" idx="1">
    <p:pos x="3891" y="801"/>
    <p:text>Da quando abbiamo lanciato il nuovo organigramma è aperto la porta a nuovi  collaboratori (per ampliare altri aspetti e argomenti) ci siamo accorti che la gente non veniva verso di noi allora ci siamo mossi verso di loro preparando un incontro di "conferenza di giornalismo" ne parleremo meglio dopo come punto di obbiettivo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903913" y="9513888"/>
            <a:ext cx="349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645" tIns="43890" rIns="84645" bIns="43890">
            <a:spAutoFit/>
          </a:bodyPr>
          <a:lstStyle/>
          <a:p>
            <a:pPr algn="r" defTabSz="838200"/>
            <a:fld id="{7F233321-39B3-EB48-A6E5-DD6BEB87CC9C}" type="slidenum">
              <a:rPr lang="it-IT" sz="1000"/>
              <a:pPr algn="r" defTabSz="838200"/>
              <a:t>‹n.›</a:t>
            </a:fld>
            <a:endParaRPr lang="it-IT" sz="1000"/>
          </a:p>
        </p:txBody>
      </p:sp>
    </p:spTree>
    <p:extLst>
      <p:ext uri="{BB962C8B-B14F-4D97-AF65-F5344CB8AC3E}">
        <p14:creationId xmlns:p14="http://schemas.microsoft.com/office/powerpoint/2010/main" val="2077841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w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90638" y="3944938"/>
            <a:ext cx="4619625" cy="188912"/>
          </a:xfrm>
          <a:prstGeom prst="rect">
            <a:avLst/>
          </a:prstGeom>
          <a:solidFill>
            <a:schemeClr val="bg1"/>
          </a:solidFill>
          <a:ln w="12700">
            <a:solidFill>
              <a:schemeClr val="bg1"/>
            </a:solidFill>
            <a:miter lim="800000"/>
            <a:headEnd/>
            <a:tailEnd/>
          </a:ln>
        </p:spPr>
        <p:txBody>
          <a:bodyPr wrap="none" lIns="90288" tIns="45144" rIns="90288" bIns="45144" anchor="ctr"/>
          <a:lstStyle/>
          <a:p>
            <a:endParaRPr lang="it-IT"/>
          </a:p>
        </p:txBody>
      </p:sp>
      <p:sp>
        <p:nvSpPr>
          <p:cNvPr id="3075" name="Rectangle 3"/>
          <p:cNvSpPr>
            <a:spLocks noChangeArrowheads="1"/>
          </p:cNvSpPr>
          <p:nvPr/>
        </p:nvSpPr>
        <p:spPr bwMode="auto">
          <a:xfrm>
            <a:off x="5848350" y="9513888"/>
            <a:ext cx="349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645" tIns="43890" rIns="84645" bIns="43890">
            <a:spAutoFit/>
          </a:bodyPr>
          <a:lstStyle/>
          <a:p>
            <a:pPr algn="r" defTabSz="838200"/>
            <a:fld id="{87A853BE-F047-284C-A467-78779283E40C}" type="slidenum">
              <a:rPr lang="it-IT" sz="1000"/>
              <a:pPr algn="r" defTabSz="838200"/>
              <a:t>‹n.›</a:t>
            </a:fld>
            <a:endParaRPr lang="it-IT" sz="1000"/>
          </a:p>
        </p:txBody>
      </p:sp>
      <p:sp>
        <p:nvSpPr>
          <p:cNvPr id="3076" name="Rectangle 4"/>
          <p:cNvSpPr>
            <a:spLocks noGrp="1" noRot="1" noChangeAspect="1" noChangeArrowheads="1" noTextEdit="1"/>
          </p:cNvSpPr>
          <p:nvPr>
            <p:ph type="sldImg" idx="2"/>
          </p:nvPr>
        </p:nvSpPr>
        <p:spPr bwMode="auto">
          <a:xfrm>
            <a:off x="1089025" y="677863"/>
            <a:ext cx="4938713" cy="3419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14400" y="4624388"/>
            <a:ext cx="5222875" cy="4687887"/>
          </a:xfrm>
          <a:prstGeom prst="rect">
            <a:avLst/>
          </a:prstGeom>
          <a:noFill/>
          <a:ln w="12700">
            <a:noFill/>
            <a:miter lim="800000"/>
            <a:headEnd/>
            <a:tailEnd/>
          </a:ln>
          <a:effectLst/>
        </p:spPr>
        <p:txBody>
          <a:bodyPr vert="horz" wrap="square" lIns="90915" tIns="43890" rIns="90915" bIns="43890" numCol="1" anchor="t" anchorCtr="0" compatLnSpc="1">
            <a:prstTxWarp prst="textNoShape">
              <a:avLst/>
            </a:prstTxWarp>
          </a:bodyPr>
          <a:lstStyle/>
          <a:p>
            <a:pPr lvl="0"/>
            <a:r>
              <a:rPr lang="it-IT" noProof="0" smtClean="0"/>
              <a:t>Flush left text</a:t>
            </a:r>
          </a:p>
          <a:p>
            <a:pPr lvl="0"/>
            <a:endParaRPr lang="it-IT" noProof="0" smtClean="0"/>
          </a:p>
          <a:p>
            <a:pPr lvl="1"/>
            <a:r>
              <a:rPr lang="it-IT" noProof="0" smtClean="0"/>
              <a:t>Bullet level</a:t>
            </a:r>
          </a:p>
          <a:p>
            <a:pPr lvl="2"/>
            <a:r>
              <a:rPr lang="it-IT" noProof="0" smtClean="0"/>
              <a:t>Dash level</a:t>
            </a:r>
          </a:p>
          <a:p>
            <a:pPr lvl="3"/>
            <a:r>
              <a:rPr lang="it-IT" noProof="0" smtClean="0"/>
              <a:t>Double dash level</a:t>
            </a:r>
          </a:p>
          <a:p>
            <a:pPr lvl="4"/>
            <a:r>
              <a:rPr lang="it-IT" noProof="0" smtClean="0"/>
              <a:t>Fifth Level</a:t>
            </a:r>
          </a:p>
        </p:txBody>
      </p:sp>
      <p:sp>
        <p:nvSpPr>
          <p:cNvPr id="3078" name="Rectangle 6"/>
          <p:cNvSpPr>
            <a:spLocks noChangeArrowheads="1"/>
          </p:cNvSpPr>
          <p:nvPr/>
        </p:nvSpPr>
        <p:spPr bwMode="auto">
          <a:xfrm>
            <a:off x="3987800" y="9528175"/>
            <a:ext cx="1363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915" tIns="43890" rIns="90915" bIns="43890">
            <a:spAutoFit/>
          </a:bodyPr>
          <a:lstStyle/>
          <a:p>
            <a:pPr algn="r" defTabSz="882650">
              <a:lnSpc>
                <a:spcPct val="100000"/>
              </a:lnSpc>
            </a:pPr>
            <a:r>
              <a:rPr lang="it-IT" sz="800"/>
              <a:t>000 / XX / 96 (AAa00000)</a:t>
            </a:r>
          </a:p>
        </p:txBody>
      </p:sp>
      <p:pic>
        <p:nvPicPr>
          <p:cNvPr id="3079"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9518650"/>
            <a:ext cx="1506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88151212"/>
      </p:ext>
    </p:extLst>
  </p:cSld>
  <p:clrMap bg1="lt1" tx1="dk1" bg2="lt2" tx2="dk2" accent1="accent1" accent2="accent2" accent3="accent3" accent4="accent4" accent5="accent5" accent6="accent6" hlink="hlink" folHlink="folHlink"/>
  <p:notesStyle>
    <a:lvl1pPr algn="l" defTabSz="895350" rtl="0" eaLnBrk="0" fontAlgn="base" hangingPunct="0">
      <a:lnSpc>
        <a:spcPts val="1300"/>
      </a:lnSpc>
      <a:spcBef>
        <a:spcPct val="0"/>
      </a:spcBef>
      <a:spcAft>
        <a:spcPct val="0"/>
      </a:spcAft>
      <a:tabLst>
        <a:tab pos="223838" algn="l"/>
        <a:tab pos="447675" algn="l"/>
        <a:tab pos="671513" algn="l"/>
      </a:tabLst>
      <a:defRPr sz="1200" kern="1200">
        <a:solidFill>
          <a:schemeClr val="tx1"/>
        </a:solidFill>
        <a:latin typeface="Arial" charset="0"/>
        <a:ea typeface="ＭＳ Ｐゴシック" charset="0"/>
        <a:cs typeface="ＭＳ Ｐゴシック" charset="0"/>
      </a:defRPr>
    </a:lvl1pPr>
    <a:lvl2pPr marL="236538" indent="-122238" algn="l" defTabSz="895350" rtl="0" eaLnBrk="0" fontAlgn="base" hangingPunct="0">
      <a:lnSpc>
        <a:spcPts val="1300"/>
      </a:lnSpc>
      <a:spcBef>
        <a:spcPct val="0"/>
      </a:spcBef>
      <a:spcAft>
        <a:spcPct val="0"/>
      </a:spcAft>
      <a:buSzPct val="100000"/>
      <a:buChar char="•"/>
      <a:tabLst>
        <a:tab pos="223838" algn="l"/>
        <a:tab pos="447675" algn="l"/>
        <a:tab pos="671513" algn="l"/>
      </a:tabLst>
      <a:defRPr sz="1200" kern="1200">
        <a:solidFill>
          <a:schemeClr val="tx1"/>
        </a:solidFill>
        <a:latin typeface="Arial" charset="0"/>
        <a:ea typeface="ＭＳ Ｐゴシック" charset="0"/>
        <a:cs typeface="+mn-cs"/>
      </a:defRPr>
    </a:lvl2pPr>
    <a:lvl3pPr marL="458788" indent="-107950" algn="l" defTabSz="895350" rtl="0" eaLnBrk="0" fontAlgn="base" hangingPunct="0">
      <a:lnSpc>
        <a:spcPts val="1300"/>
      </a:lnSpc>
      <a:spcBef>
        <a:spcPct val="0"/>
      </a:spcBef>
      <a:spcAft>
        <a:spcPct val="0"/>
      </a:spcAft>
      <a:buSzPct val="100000"/>
      <a:buChar char="–"/>
      <a:tabLst>
        <a:tab pos="223838" algn="l"/>
        <a:tab pos="447675" algn="l"/>
        <a:tab pos="671513" algn="l"/>
      </a:tabLst>
      <a:defRPr sz="1200" kern="1200">
        <a:solidFill>
          <a:schemeClr val="tx1"/>
        </a:solidFill>
        <a:latin typeface="Arial" charset="0"/>
        <a:ea typeface="ＭＳ Ｐゴシック" charset="0"/>
        <a:cs typeface="+mn-cs"/>
      </a:defRPr>
    </a:lvl3pPr>
    <a:lvl4pPr marL="671513" indent="-98425" algn="l" defTabSz="895350" rtl="0" eaLnBrk="0" fontAlgn="base" hangingPunct="0">
      <a:lnSpc>
        <a:spcPts val="1300"/>
      </a:lnSpc>
      <a:spcBef>
        <a:spcPct val="0"/>
      </a:spcBef>
      <a:spcAft>
        <a:spcPct val="0"/>
      </a:spcAft>
      <a:buSzPct val="100000"/>
      <a:buChar char="-"/>
      <a:tabLst>
        <a:tab pos="223838" algn="l"/>
        <a:tab pos="447675" algn="l"/>
        <a:tab pos="671513" algn="l"/>
      </a:tabLst>
      <a:defRPr sz="1200" kern="1200">
        <a:solidFill>
          <a:schemeClr val="tx1"/>
        </a:solidFill>
        <a:latin typeface="Arial" charset="0"/>
        <a:ea typeface="ＭＳ Ｐゴシック" charset="0"/>
        <a:cs typeface="+mn-cs"/>
      </a:defRPr>
    </a:lvl4pPr>
    <a:lvl5pPr marL="2012950" algn="l" defTabSz="895350" rtl="0" eaLnBrk="0" fontAlgn="base" hangingPunct="0">
      <a:lnSpc>
        <a:spcPts val="1300"/>
      </a:lnSpc>
      <a:spcBef>
        <a:spcPct val="0"/>
      </a:spcBef>
      <a:spcAft>
        <a:spcPct val="0"/>
      </a:spcAft>
      <a:tabLst>
        <a:tab pos="223838" algn="l"/>
        <a:tab pos="447675" algn="l"/>
        <a:tab pos="671513" algn="l"/>
      </a:tabLs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5122"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38914"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dirty="0"/>
          </a:p>
        </p:txBody>
      </p:sp>
      <p:sp>
        <p:nvSpPr>
          <p:cNvPr id="28674"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dirty="0"/>
          </a:p>
        </p:txBody>
      </p:sp>
      <p:sp>
        <p:nvSpPr>
          <p:cNvPr id="28674"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28674"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36866"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dirty="0"/>
          </a:p>
        </p:txBody>
      </p:sp>
      <p:sp>
        <p:nvSpPr>
          <p:cNvPr id="5122" name="Rectangle 3"/>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36866"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4096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5477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4096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8394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4096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28153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4096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60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40962"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11266"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11266"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p>
        </p:txBody>
      </p:sp>
      <p:sp>
        <p:nvSpPr>
          <p:cNvPr id="11266"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5124" name="Segnaposto numero diapositiva 3"/>
          <p:cNvSpPr>
            <a:spLocks noGrp="1"/>
          </p:cNvSpPr>
          <p:nvPr>
            <p:ph type="sldNum" sz="quarter" idx="5"/>
          </p:nvPr>
        </p:nvSpPr>
        <p:spPr bwMode="auto">
          <a:xfrm>
            <a:off x="3777607" y="9264227"/>
            <a:ext cx="2889938" cy="4876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1" hangingPunct="1"/>
            <a:fld id="{79259861-FE48-A14D-9C69-31AE8C3960AB}" type="slidenum">
              <a:rPr lang="it-IT"/>
              <a:pPr eaLnBrk="1" hangingPunct="1"/>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w="9525"/>
        </p:spPr>
        <p:txBody>
          <a:bodyPr/>
          <a:lstStyle/>
          <a:p>
            <a:endParaRPr lang="it-IT" altLang="it-IT" smtClean="0"/>
          </a:p>
        </p:txBody>
      </p:sp>
      <p:sp>
        <p:nvSpPr>
          <p:cNvPr id="29699"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906000" cy="6858000"/>
          </a:xfrm>
          <a:prstGeom prst="rect">
            <a:avLst/>
          </a:prstGeom>
        </p:spPr>
      </p:pic>
      <p:sp>
        <p:nvSpPr>
          <p:cNvPr id="2" name="Title 1"/>
          <p:cNvSpPr>
            <a:spLocks noGrp="1"/>
          </p:cNvSpPr>
          <p:nvPr>
            <p:ph type="ctrTitle"/>
          </p:nvPr>
        </p:nvSpPr>
        <p:spPr>
          <a:xfrm>
            <a:off x="844418" y="1597026"/>
            <a:ext cx="8215445" cy="1679575"/>
          </a:xfrm>
        </p:spPr>
        <p:txBody>
          <a:bodyPr anchor="b" anchorCtr="0"/>
          <a:lstStyle>
            <a:lvl1pPr>
              <a:defRPr sz="5400"/>
            </a:lvl1pPr>
          </a:lstStyle>
          <a:p>
            <a:r>
              <a:rPr lang="it-IT" smtClean="0"/>
              <a:t>Fare clic per modificare stile</a:t>
            </a:r>
            <a:endParaRPr lang="en-US" dirty="0"/>
          </a:p>
        </p:txBody>
      </p:sp>
      <p:sp>
        <p:nvSpPr>
          <p:cNvPr id="3" name="Subtitle 2"/>
          <p:cNvSpPr>
            <a:spLocks noGrp="1"/>
          </p:cNvSpPr>
          <p:nvPr>
            <p:ph type="subTitle" idx="1"/>
          </p:nvPr>
        </p:nvSpPr>
        <p:spPr>
          <a:xfrm>
            <a:off x="844419" y="3276600"/>
            <a:ext cx="8215444"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16C5678-EE20-4FA5-88E2-6E0BD67A2E26}" type="datetime1">
              <a:rPr lang="en-US" smtClean="0"/>
              <a:t>18/03/19</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906000" cy="6858000"/>
          </a:xfrm>
          <a:prstGeom prst="rect">
            <a:avLst/>
          </a:prstGeom>
        </p:spPr>
      </p:pic>
      <p:sp>
        <p:nvSpPr>
          <p:cNvPr id="2" name="Title 1"/>
          <p:cNvSpPr>
            <a:spLocks noGrp="1"/>
          </p:cNvSpPr>
          <p:nvPr>
            <p:ph type="title"/>
          </p:nvPr>
        </p:nvSpPr>
        <p:spPr>
          <a:xfrm>
            <a:off x="1047353" y="838200"/>
            <a:ext cx="376428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5121883" y="838200"/>
            <a:ext cx="376428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1047353" y="2474258"/>
            <a:ext cx="376428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DC3B8377-21E3-4835-B75D-4E2847E2750F}" type="datetime1">
              <a:rPr lang="en-US" smtClean="0"/>
              <a:t>18/03/19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magine con didascalia, alt.">
    <p:spTree>
      <p:nvGrpSpPr>
        <p:cNvPr id="1" name=""/>
        <p:cNvGrpSpPr/>
        <p:nvPr/>
      </p:nvGrpSpPr>
      <p:grpSpPr>
        <a:xfrm>
          <a:off x="0" y="0"/>
          <a:ext cx="0" cy="0"/>
          <a:chOff x="0" y="0"/>
          <a:chExt cx="0" cy="0"/>
        </a:xfrm>
      </p:grpSpPr>
      <p:sp>
        <p:nvSpPr>
          <p:cNvPr id="2" name="Title 1"/>
          <p:cNvSpPr>
            <a:spLocks noGrp="1"/>
          </p:cNvSpPr>
          <p:nvPr>
            <p:ph type="title"/>
          </p:nvPr>
        </p:nvSpPr>
        <p:spPr>
          <a:xfrm>
            <a:off x="844418" y="89647"/>
            <a:ext cx="8215445" cy="1143000"/>
          </a:xfrm>
        </p:spPr>
        <p:txBody>
          <a:bodyPr/>
          <a:lstStyle/>
          <a:p>
            <a:r>
              <a:rPr lang="it-IT" smtClean="0"/>
              <a:t>Fare clic per modificare stile</a:t>
            </a:r>
            <a:endParaRPr lang="en-US" dirty="0"/>
          </a:p>
        </p:txBody>
      </p:sp>
      <p:sp>
        <p:nvSpPr>
          <p:cNvPr id="4" name="Date Placeholder 3"/>
          <p:cNvSpPr>
            <a:spLocks noGrp="1"/>
          </p:cNvSpPr>
          <p:nvPr>
            <p:ph type="dt" sz="half" idx="10"/>
          </p:nvPr>
        </p:nvSpPr>
        <p:spPr/>
        <p:txBody>
          <a:bodyPr/>
          <a:lstStyle/>
          <a:p>
            <a:fld id="{B0C4986D-6BE9-4264-908F-02DB36FD8D6C}" type="datetime1">
              <a:rPr lang="en-US" smtClean="0"/>
              <a:t>18/03/19</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dirty="0"/>
          </a:p>
        </p:txBody>
      </p:sp>
      <p:sp>
        <p:nvSpPr>
          <p:cNvPr id="8" name="Text Placeholder 3"/>
          <p:cNvSpPr>
            <a:spLocks noGrp="1"/>
          </p:cNvSpPr>
          <p:nvPr>
            <p:ph type="body" sz="half" idx="2"/>
          </p:nvPr>
        </p:nvSpPr>
        <p:spPr>
          <a:xfrm>
            <a:off x="844418" y="1371600"/>
            <a:ext cx="8215445"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9" name="Picture Placeholder 2"/>
          <p:cNvSpPr>
            <a:spLocks noGrp="1"/>
          </p:cNvSpPr>
          <p:nvPr>
            <p:ph type="pic" idx="1"/>
          </p:nvPr>
        </p:nvSpPr>
        <p:spPr>
          <a:xfrm>
            <a:off x="2724150" y="2743200"/>
            <a:ext cx="44577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A051B39-B140-43FE-96DB-472A2B59CE7C}" type="datetime1">
              <a:rPr lang="en-US" smtClean="0"/>
              <a:t>18/03/19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906000" cy="6858000"/>
          </a:xfrm>
          <a:prstGeom prst="rect">
            <a:avLst/>
          </a:prstGeom>
        </p:spPr>
      </p:pic>
      <p:sp>
        <p:nvSpPr>
          <p:cNvPr id="2" name="Vertical Title 1"/>
          <p:cNvSpPr>
            <a:spLocks noGrp="1"/>
          </p:cNvSpPr>
          <p:nvPr>
            <p:ph type="title" orient="vert"/>
          </p:nvPr>
        </p:nvSpPr>
        <p:spPr>
          <a:xfrm>
            <a:off x="7842250" y="838201"/>
            <a:ext cx="1816100" cy="5053013"/>
          </a:xfrm>
        </p:spPr>
        <p:txBody>
          <a:bodyPr vert="eaVert"/>
          <a:lstStyle>
            <a:lvl1pPr>
              <a:defRPr sz="3600"/>
            </a:lvl1p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844417" y="838201"/>
            <a:ext cx="6521450" cy="5053013"/>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A600BB2-27C5-458B-ABCE-839C88CF47CE}" type="datetime1">
              <a:rPr lang="en-US" smtClean="0"/>
              <a:t>18/03/19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18/03/19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Diapositiva titolo con immagin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906000" cy="6858000"/>
          </a:xfrm>
          <a:prstGeom prst="rect">
            <a:avLst/>
          </a:prstGeom>
        </p:spPr>
      </p:pic>
      <p:sp>
        <p:nvSpPr>
          <p:cNvPr id="2" name="Title 1"/>
          <p:cNvSpPr>
            <a:spLocks noGrp="1"/>
          </p:cNvSpPr>
          <p:nvPr>
            <p:ph type="title"/>
          </p:nvPr>
        </p:nvSpPr>
        <p:spPr>
          <a:xfrm>
            <a:off x="846963" y="3254189"/>
            <a:ext cx="8212074"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2724150" y="457200"/>
            <a:ext cx="44577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846963" y="4953000"/>
            <a:ext cx="8212074"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0C4986D-6BE9-4264-908F-02DB36FD8D6C}" type="datetime1">
              <a:rPr lang="en-US" smtClean="0"/>
              <a:t>18/03/19</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906000" cy="6858000"/>
          </a:xfrm>
          <a:prstGeom prst="rect">
            <a:avLst/>
          </a:prstGeom>
        </p:spPr>
      </p:pic>
      <p:sp>
        <p:nvSpPr>
          <p:cNvPr id="2" name="Title 1"/>
          <p:cNvSpPr>
            <a:spLocks noGrp="1"/>
          </p:cNvSpPr>
          <p:nvPr>
            <p:ph type="title"/>
          </p:nvPr>
        </p:nvSpPr>
        <p:spPr>
          <a:xfrm>
            <a:off x="873654" y="1627188"/>
            <a:ext cx="8212074"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873654" y="3309411"/>
            <a:ext cx="8212074"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09CAEA93-55E7-4DA9-90C2-089A26EEFEC4}" type="datetime1">
              <a:rPr lang="en-US" smtClean="0"/>
              <a:t>18/03/19</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1047354" y="1600200"/>
            <a:ext cx="3823716"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Content Placeholder 3"/>
          <p:cNvSpPr>
            <a:spLocks noGrp="1"/>
          </p:cNvSpPr>
          <p:nvPr>
            <p:ph sz="half" idx="2"/>
          </p:nvPr>
        </p:nvSpPr>
        <p:spPr>
          <a:xfrm>
            <a:off x="5035550" y="1600200"/>
            <a:ext cx="3823716"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18/03/19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1046734" y="1272989"/>
            <a:ext cx="3823716"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046734" y="2174875"/>
            <a:ext cx="3823716"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32110" y="1272989"/>
            <a:ext cx="3823716"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032110" y="2174875"/>
            <a:ext cx="3823716"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7EAEB24-CE78-465C-A726-91D0868FA48F}" type="datetime1">
              <a:rPr lang="en-US" smtClean="0"/>
              <a:t>18/03/19</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18/03/19</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906000" cy="6858000"/>
          </a:xfrm>
          <a:prstGeom prst="rect">
            <a:avLst/>
          </a:prstGeom>
        </p:spPr>
      </p:pic>
      <p:sp>
        <p:nvSpPr>
          <p:cNvPr id="2" name="Date Placeholder 1"/>
          <p:cNvSpPr>
            <a:spLocks noGrp="1"/>
          </p:cNvSpPr>
          <p:nvPr>
            <p:ph type="dt" sz="half" idx="10"/>
          </p:nvPr>
        </p:nvSpPr>
        <p:spPr/>
        <p:txBody>
          <a:bodyPr/>
          <a:lstStyle/>
          <a:p>
            <a:fld id="{A8AF628A-A867-4937-BBE5-207DB6F9C51A}" type="datetime1">
              <a:rPr lang="en-US" smtClean="0"/>
              <a:t>18/03/19</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906000" cy="6858000"/>
          </a:xfrm>
          <a:prstGeom prst="rect">
            <a:avLst/>
          </a:prstGeom>
        </p:spPr>
      </p:pic>
      <p:sp>
        <p:nvSpPr>
          <p:cNvPr id="2" name="Title 1"/>
          <p:cNvSpPr>
            <a:spLocks noGrp="1"/>
          </p:cNvSpPr>
          <p:nvPr>
            <p:ph type="title"/>
          </p:nvPr>
        </p:nvSpPr>
        <p:spPr>
          <a:xfrm>
            <a:off x="1047353" y="838200"/>
            <a:ext cx="376428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Content Placeholder 2"/>
          <p:cNvSpPr>
            <a:spLocks noGrp="1"/>
          </p:cNvSpPr>
          <p:nvPr>
            <p:ph idx="1"/>
          </p:nvPr>
        </p:nvSpPr>
        <p:spPr>
          <a:xfrm>
            <a:off x="5121883" y="838200"/>
            <a:ext cx="376428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47353" y="2474258"/>
            <a:ext cx="376428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118BBB94-68E6-4675-A946-F1C5994EDBD7}" type="datetime1">
              <a:rPr lang="en-US" smtClean="0"/>
              <a:t>18/03/19</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906000" cy="6858000"/>
          </a:xfrm>
          <a:prstGeom prst="rect">
            <a:avLst/>
          </a:prstGeom>
        </p:spPr>
      </p:pic>
      <p:sp>
        <p:nvSpPr>
          <p:cNvPr id="2" name="Title Placeholder 1"/>
          <p:cNvSpPr>
            <a:spLocks noGrp="1"/>
          </p:cNvSpPr>
          <p:nvPr>
            <p:ph type="title"/>
          </p:nvPr>
        </p:nvSpPr>
        <p:spPr>
          <a:xfrm>
            <a:off x="844418" y="89647"/>
            <a:ext cx="8215445" cy="1143000"/>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1035315" y="1600201"/>
            <a:ext cx="7835371" cy="429101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943600" y="6172201"/>
            <a:ext cx="3467100" cy="365125"/>
          </a:xfrm>
          <a:prstGeom prst="rect">
            <a:avLst/>
          </a:prstGeom>
        </p:spPr>
        <p:txBody>
          <a:bodyPr vert="horz" lIns="91440" tIns="45720" rIns="91440" bIns="45720" rtlCol="0" anchor="ctr"/>
          <a:lstStyle>
            <a:lvl1pPr algn="r">
              <a:defRPr sz="1000" b="1">
                <a:solidFill>
                  <a:schemeClr val="bg1"/>
                </a:solidFill>
              </a:defRPr>
            </a:lvl1pPr>
          </a:lstStyle>
          <a:p>
            <a:fld id="{B0C4986D-6BE9-4264-908F-02DB36FD8D6C}" type="datetime1">
              <a:rPr lang="en-US" smtClean="0"/>
              <a:t>18/03/19</a:t>
            </a:fld>
            <a:endParaRPr lang="en-US" dirty="0"/>
          </a:p>
        </p:txBody>
      </p:sp>
      <p:sp>
        <p:nvSpPr>
          <p:cNvPr id="5" name="Footer Placeholder 4"/>
          <p:cNvSpPr>
            <a:spLocks noGrp="1"/>
          </p:cNvSpPr>
          <p:nvPr>
            <p:ph type="ftr" sz="quarter" idx="3"/>
          </p:nvPr>
        </p:nvSpPr>
        <p:spPr>
          <a:xfrm>
            <a:off x="495300" y="6172201"/>
            <a:ext cx="3467100" cy="365125"/>
          </a:xfrm>
          <a:prstGeom prst="rect">
            <a:avLst/>
          </a:prstGeom>
        </p:spPr>
        <p:txBody>
          <a:bodyPr vert="horz" lIns="91440" tIns="45720" rIns="91440" bIns="45720" rtlCol="0" anchor="ctr"/>
          <a:lstStyle>
            <a:lvl1pPr algn="l">
              <a:defRPr sz="1000" b="1">
                <a:solidFill>
                  <a:schemeClr val="bg1"/>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4664075" y="6172201"/>
            <a:ext cx="577850" cy="365125"/>
          </a:xfrm>
          <a:prstGeom prst="rect">
            <a:avLst/>
          </a:prstGeom>
        </p:spPr>
        <p:txBody>
          <a:bodyPr vert="horz" lIns="91440" tIns="45720" rIns="91440" bIns="45720" rtlCol="0" anchor="ctr"/>
          <a:lstStyle>
            <a:lvl1pPr algn="ctr">
              <a:defRPr sz="1000" b="1">
                <a:solidFill>
                  <a:schemeClr val="bg1"/>
                </a:solidFill>
              </a:defRPr>
            </a:lvl1pPr>
          </a:lstStyle>
          <a:p>
            <a:fld id="{BA9B540C-44DA-4F69-89C9-7C84606640D3}"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5" Type="http://schemas.openxmlformats.org/officeDocument/2006/relationships/hyperlink" Target="mailto:parrocchia.sanfrancesco.onlus@gmail.com" TargetMode="External"/><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hyperlink" Target="mailto:anagrafica.onlus@libero.it" TargetMode="External"/><Relationship Id="rId4" Type="http://schemas.openxmlformats.org/officeDocument/2006/relationships/image" Target="../media/image7.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hyperlink" Target="mailto:anagrafica.onlus@libero.it" TargetMode="External"/><Relationship Id="rId4" Type="http://schemas.openxmlformats.org/officeDocument/2006/relationships/image" Target="../media/image7.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emf"/><Relationship Id="rId8"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1" Type="http://schemas.openxmlformats.org/officeDocument/2006/relationships/image" Target="../media/image38.emf"/><Relationship Id="rId12" Type="http://schemas.openxmlformats.org/officeDocument/2006/relationships/image" Target="../media/image39.emf"/><Relationship Id="rId13" Type="http://schemas.openxmlformats.org/officeDocument/2006/relationships/image" Target="../media/image40.emf"/><Relationship Id="rId14" Type="http://schemas.openxmlformats.org/officeDocument/2006/relationships/image" Target="../media/image41.emf"/><Relationship Id="rId15" Type="http://schemas.openxmlformats.org/officeDocument/2006/relationships/image" Target="../media/image42.emf"/><Relationship Id="rId16"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8" Type="http://schemas.openxmlformats.org/officeDocument/2006/relationships/image" Target="../media/image35.emf"/><Relationship Id="rId9" Type="http://schemas.openxmlformats.org/officeDocument/2006/relationships/image" Target="../media/image36.emf"/><Relationship Id="rId10" Type="http://schemas.openxmlformats.org/officeDocument/2006/relationships/image" Target="../media/image37.emf"/></Relationships>
</file>

<file path=ppt/slides/_rels/slide38.x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image" Target="../media/image51.emf"/><Relationship Id="rId13"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emf"/><Relationship Id="rId7" Type="http://schemas.openxmlformats.org/officeDocument/2006/relationships/image" Target="../media/image46.emf"/><Relationship Id="rId8" Type="http://schemas.openxmlformats.org/officeDocument/2006/relationships/image" Target="../media/image47.emf"/><Relationship Id="rId9" Type="http://schemas.openxmlformats.org/officeDocument/2006/relationships/image" Target="../media/image48.emf"/><Relationship Id="rId10" Type="http://schemas.openxmlformats.org/officeDocument/2006/relationships/image" Target="../media/image49.emf"/></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9.png"/><Relationship Id="rId6"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415925" y="1196975"/>
            <a:ext cx="8736013" cy="2187575"/>
          </a:xfrm>
          <a:prstGeom prst="rect">
            <a:avLst/>
          </a:prstGeom>
          <a:noFill/>
          <a:ln w="12700">
            <a:noFill/>
            <a:miter lim="800000"/>
            <a:headEnd/>
            <a:tailEnd/>
          </a:ln>
        </p:spPr>
        <p:txBody>
          <a:bodyPr lIns="90488" tIns="44450" rIns="90488" bIns="44450">
            <a:spAutoFit/>
          </a:bodyPr>
          <a:lstStyle/>
          <a:p>
            <a:pPr defTabSz="898525">
              <a:lnSpc>
                <a:spcPts val="2200"/>
              </a:lnSpc>
              <a:defRPr/>
            </a:pPr>
            <a:endParaRPr lang="it-IT" sz="2400" b="1" dirty="0">
              <a:ea typeface="+mn-ea"/>
              <a:cs typeface="+mn-cs"/>
            </a:endParaRPr>
          </a:p>
          <a:p>
            <a:pPr algn="ctr" defTabSz="898525">
              <a:lnSpc>
                <a:spcPts val="2200"/>
              </a:lnSpc>
              <a:defRPr/>
            </a:pPr>
            <a:endParaRPr lang="it-IT" sz="2400" b="1" dirty="0">
              <a:ea typeface="+mn-ea"/>
              <a:cs typeface="+mn-cs"/>
            </a:endParaRPr>
          </a:p>
          <a:p>
            <a:pPr algn="ctr" defTabSz="898525">
              <a:lnSpc>
                <a:spcPts val="2200"/>
              </a:lnSpc>
              <a:defRPr/>
            </a:pPr>
            <a:endParaRPr lang="it-IT" sz="2400" b="1" dirty="0">
              <a:ea typeface="+mn-ea"/>
              <a:cs typeface="+mn-cs"/>
            </a:endParaRPr>
          </a:p>
          <a:p>
            <a:pPr algn="ctr">
              <a:defRPr/>
            </a:pPr>
            <a:endParaRPr lang="it-IT" sz="2800" b="1" dirty="0">
              <a:solidFill>
                <a:schemeClr val="bg1"/>
              </a:solidFill>
              <a:ea typeface="+mn-ea"/>
              <a:cs typeface="+mn-cs"/>
            </a:endParaRPr>
          </a:p>
          <a:p>
            <a:pPr algn="ctr">
              <a:defRPr/>
            </a:pPr>
            <a:endParaRPr lang="it-IT" sz="1800" b="1" dirty="0">
              <a:latin typeface="+mn-lt"/>
              <a:ea typeface="+mn-ea"/>
              <a:cs typeface="+mn-cs"/>
            </a:endParaRPr>
          </a:p>
          <a:p>
            <a:pPr algn="ctr">
              <a:defRPr/>
            </a:pPr>
            <a:endParaRPr lang="it-IT" sz="2400" b="1" dirty="0">
              <a:latin typeface="+mn-lt"/>
              <a:ea typeface="+mn-ea"/>
              <a:cs typeface="+mn-cs"/>
            </a:endParaRPr>
          </a:p>
          <a:p>
            <a:pPr marL="1520825" defTabSz="898525">
              <a:lnSpc>
                <a:spcPts val="2200"/>
              </a:lnSpc>
              <a:defRPr/>
            </a:pPr>
            <a:endParaRPr lang="it-IT" sz="1400" dirty="0">
              <a:ea typeface="+mn-ea"/>
              <a:cs typeface="+mn-cs"/>
            </a:endParaRPr>
          </a:p>
        </p:txBody>
      </p:sp>
      <p:sp>
        <p:nvSpPr>
          <p:cNvPr id="4099" name="CasellaDiTesto 7"/>
          <p:cNvSpPr txBox="1">
            <a:spLocks noChangeArrowheads="1"/>
          </p:cNvSpPr>
          <p:nvPr/>
        </p:nvSpPr>
        <p:spPr bwMode="auto">
          <a:xfrm>
            <a:off x="2360712" y="5085184"/>
            <a:ext cx="5544616" cy="142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r>
              <a:rPr lang="it-IT" sz="2400" b="1" dirty="0" smtClean="0"/>
              <a:t>A</a:t>
            </a:r>
            <a:r>
              <a:rPr lang="it-IT" sz="2400" dirty="0" smtClean="0"/>
              <a:t> </a:t>
            </a:r>
            <a:r>
              <a:rPr lang="it-IT" sz="2400" dirty="0"/>
              <a:t>-</a:t>
            </a:r>
            <a:r>
              <a:rPr lang="it-IT" sz="2400" dirty="0" smtClean="0"/>
              <a:t> </a:t>
            </a:r>
            <a:r>
              <a:rPr lang="it-IT" sz="3200" b="1" dirty="0"/>
              <a:t>Momento di </a:t>
            </a:r>
            <a:r>
              <a:rPr lang="it-IT" sz="3200" b="1" dirty="0" smtClean="0"/>
              <a:t>preghiera</a:t>
            </a:r>
          </a:p>
          <a:p>
            <a:endParaRPr lang="it-IT" sz="1000" b="1" dirty="0"/>
          </a:p>
          <a:p>
            <a:r>
              <a:rPr lang="it-IT" sz="2400" b="1" dirty="0" smtClean="0"/>
              <a:t>B – </a:t>
            </a:r>
            <a:r>
              <a:rPr lang="it-IT" sz="3200" b="1" dirty="0" smtClean="0"/>
              <a:t>Programma assemblea</a:t>
            </a:r>
            <a:endParaRPr lang="it-IT" sz="3200" b="1" dirty="0"/>
          </a:p>
          <a:p>
            <a:endParaRPr lang="it-IT" sz="1400" b="1" dirty="0"/>
          </a:p>
          <a:p>
            <a:endParaRPr lang="it-IT" sz="800" b="1" i="1" u="sng" dirty="0"/>
          </a:p>
        </p:txBody>
      </p:sp>
      <p:sp>
        <p:nvSpPr>
          <p:cNvPr id="4" name="CasellaDiTesto 3"/>
          <p:cNvSpPr txBox="1"/>
          <p:nvPr/>
        </p:nvSpPr>
        <p:spPr>
          <a:xfrm>
            <a:off x="4160912" y="476672"/>
            <a:ext cx="5472608" cy="4307334"/>
          </a:xfrm>
          <a:prstGeom prst="rect">
            <a:avLst/>
          </a:prstGeom>
          <a:noFill/>
        </p:spPr>
        <p:txBody>
          <a:bodyPr wrap="square" rtlCol="0">
            <a:spAutoFit/>
          </a:bodyPr>
          <a:lstStyle/>
          <a:p>
            <a:r>
              <a:rPr lang="it-IT" sz="1800" i="1" dirty="0"/>
              <a:t>O Signore fammi strumento dell’amore e della pace:</a:t>
            </a:r>
          </a:p>
          <a:p>
            <a:r>
              <a:rPr lang="it-IT" sz="1800" i="1" dirty="0"/>
              <a:t>dove è l’odio, ch’io porti l’amore</a:t>
            </a:r>
          </a:p>
          <a:p>
            <a:r>
              <a:rPr lang="it-IT" sz="1800" i="1" dirty="0"/>
              <a:t>dove è offesa, ch’io porti il perdono,</a:t>
            </a:r>
          </a:p>
          <a:p>
            <a:r>
              <a:rPr lang="it-IT" sz="1800" i="1" dirty="0"/>
              <a:t>dove è discordia, ch’io porti l’unione,</a:t>
            </a:r>
          </a:p>
          <a:p>
            <a:r>
              <a:rPr lang="it-IT" sz="1800" i="1" dirty="0"/>
              <a:t>dove è l’errore, ch’io porti la verità</a:t>
            </a:r>
          </a:p>
          <a:p>
            <a:r>
              <a:rPr lang="it-IT" sz="1800" i="1" dirty="0"/>
              <a:t>dove è tenebra, ch’io porti la luce</a:t>
            </a:r>
          </a:p>
          <a:p>
            <a:r>
              <a:rPr lang="it-IT" sz="1800" i="1" dirty="0"/>
              <a:t>dove è sofferenza, ch’io porti la gioia.</a:t>
            </a:r>
          </a:p>
          <a:p>
            <a:r>
              <a:rPr lang="it-IT" sz="1800" i="1" dirty="0"/>
              <a:t>Poiché io esisto</a:t>
            </a:r>
          </a:p>
          <a:p>
            <a:r>
              <a:rPr lang="it-IT" sz="1800" i="1" dirty="0"/>
              <a:t>non per essere consolato, ma per consolare;</a:t>
            </a:r>
          </a:p>
          <a:p>
            <a:r>
              <a:rPr lang="it-IT" sz="1800" i="1" dirty="0"/>
              <a:t>non per essere compreso, ma per comprendere;</a:t>
            </a:r>
          </a:p>
          <a:p>
            <a:r>
              <a:rPr lang="it-IT" sz="1800" i="1" dirty="0"/>
              <a:t>non per essere amato, ma per amare.</a:t>
            </a:r>
          </a:p>
          <a:p>
            <a:r>
              <a:rPr lang="it-IT" sz="1800" b="1" i="1" dirty="0" smtClean="0"/>
              <a:t>Poiché </a:t>
            </a:r>
            <a:r>
              <a:rPr lang="it-IT" sz="1800" b="1" i="1" dirty="0"/>
              <a:t>dando si riceve;</a:t>
            </a:r>
          </a:p>
          <a:p>
            <a:r>
              <a:rPr lang="it-IT" sz="1800" b="1" i="1" dirty="0"/>
              <a:t>perdonando si è perdonati;</a:t>
            </a:r>
          </a:p>
          <a:p>
            <a:r>
              <a:rPr lang="it-IT" sz="1800" b="1" i="1" dirty="0"/>
              <a:t>morendo si risuscita a vita nuova</a:t>
            </a:r>
            <a:r>
              <a:rPr lang="it-IT" sz="1800" i="1" dirty="0"/>
              <a:t>.</a:t>
            </a:r>
          </a:p>
          <a:p>
            <a:endParaRPr lang="it-IT" sz="800" dirty="0"/>
          </a:p>
          <a:p>
            <a:pPr algn="ctr"/>
            <a:r>
              <a:rPr lang="it-IT" sz="1800" dirty="0" smtClean="0"/>
              <a:t>(</a:t>
            </a:r>
            <a:r>
              <a:rPr lang="it-IT" sz="1800" dirty="0"/>
              <a:t>San Francesco di </a:t>
            </a:r>
            <a:r>
              <a:rPr lang="it-IT" sz="1800" dirty="0" smtClean="0"/>
              <a:t>Assi)</a:t>
            </a:r>
          </a:p>
          <a:p>
            <a:endParaRPr lang="it-IT" sz="800" dirty="0"/>
          </a:p>
          <a:p>
            <a:r>
              <a:rPr lang="it-IT" sz="1800" b="1" dirty="0" smtClean="0"/>
              <a:t>Padre Nostro </a:t>
            </a:r>
            <a:r>
              <a:rPr lang="is-IS" sz="1800" dirty="0" smtClean="0"/>
              <a:t>…</a:t>
            </a:r>
            <a:endParaRPr lang="it-IT" sz="1800" dirty="0"/>
          </a:p>
        </p:txBody>
      </p:sp>
      <p:pic>
        <p:nvPicPr>
          <p:cNvPr id="2" name="Immagine 1" descr="Immagine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576" y="2492896"/>
            <a:ext cx="1728192" cy="1512168"/>
          </a:xfrm>
          <a:prstGeom prst="rect">
            <a:avLst/>
          </a:prstGeom>
          <a:ln>
            <a:noFill/>
          </a:ln>
          <a:effectLst>
            <a:softEdge rad="112500"/>
          </a:effec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76" y="476672"/>
            <a:ext cx="1728192"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a:xfrm>
            <a:off x="344488" y="2062164"/>
            <a:ext cx="9361040" cy="4016375"/>
          </a:xfrm>
        </p:spPr>
        <p:txBody>
          <a:bodyPr anchor="ctr">
            <a:normAutofit lnSpcReduction="10000"/>
          </a:bodyPr>
          <a:lstStyle/>
          <a:p>
            <a:pPr marL="284163" indent="-284163" defTabSz="758825">
              <a:spcBef>
                <a:spcPts val="900"/>
              </a:spcBef>
              <a:buClrTx/>
              <a:buFontTx/>
              <a:buAutoNum type="arabicPeriod"/>
            </a:pPr>
            <a:r>
              <a:rPr lang="it-IT" altLang="it-IT" sz="2900" dirty="0">
                <a:solidFill>
                  <a:srgbClr val="000000"/>
                </a:solidFill>
                <a:latin typeface="Trajan Pro 3" charset="0"/>
                <a:ea typeface="Trajan Pro 3" charset="0"/>
                <a:cs typeface="Trajan Pro 3" charset="0"/>
                <a:sym typeface="Trajan Pro 3" charset="0"/>
              </a:rPr>
              <a:t>Veste grafica rinnovata </a:t>
            </a:r>
          </a:p>
          <a:p>
            <a:pPr marL="0" indent="0" algn="ctr" defTabSz="758825">
              <a:spcBef>
                <a:spcPts val="900"/>
              </a:spcBef>
              <a:buClrTx/>
              <a:buNone/>
            </a:pPr>
            <a:r>
              <a:rPr lang="it-IT" altLang="it-IT" dirty="0">
                <a:solidFill>
                  <a:srgbClr val="000000"/>
                </a:solidFill>
                <a:latin typeface="Trajan Pro 3" charset="0"/>
                <a:ea typeface="Trajan Pro 3" charset="0"/>
                <a:cs typeface="Trajan Pro 3" charset="0"/>
                <a:sym typeface="Trajan Pro 3" charset="0"/>
              </a:rPr>
              <a:t>(online da ottobre 2015)</a:t>
            </a:r>
          </a:p>
          <a:p>
            <a:pPr marL="284163" indent="-284163" defTabSz="758825">
              <a:spcBef>
                <a:spcPts val="900"/>
              </a:spcBef>
              <a:buClrTx/>
              <a:buFontTx/>
              <a:buAutoNum type="arabicPeriod" startAt="2"/>
            </a:pPr>
            <a:r>
              <a:rPr lang="it-IT" altLang="it-IT" sz="2900" dirty="0">
                <a:solidFill>
                  <a:srgbClr val="000000"/>
                </a:solidFill>
                <a:latin typeface="Trajan Pro 3" charset="0"/>
                <a:ea typeface="Trajan Pro 3" charset="0"/>
                <a:cs typeface="Trajan Pro 3" charset="0"/>
                <a:sym typeface="Trajan Pro 3" charset="0"/>
              </a:rPr>
              <a:t>Collaborazione con il giornalino </a:t>
            </a:r>
            <a:r>
              <a:rPr lang="it-IT" altLang="it-IT" sz="2900" dirty="0" smtClean="0">
                <a:solidFill>
                  <a:srgbClr val="000000"/>
                </a:solidFill>
                <a:latin typeface="Trajan Pro 3" charset="0"/>
                <a:ea typeface="Trajan Pro 3" charset="0"/>
                <a:cs typeface="Trajan Pro 3" charset="0"/>
                <a:sym typeface="Trajan Pro 3" charset="0"/>
              </a:rPr>
              <a:t>"</a:t>
            </a:r>
            <a:r>
              <a:rPr lang="it-IT" altLang="it-IT" sz="2900" dirty="0">
                <a:solidFill>
                  <a:srgbClr val="000000"/>
                </a:solidFill>
                <a:latin typeface="Trajan Pro 3" charset="0"/>
                <a:ea typeface="Trajan Pro 3" charset="0"/>
                <a:cs typeface="Trajan Pro 3" charset="0"/>
                <a:sym typeface="Trajan Pro 3" charset="0"/>
              </a:rPr>
              <a:t>Crescere Insieme</a:t>
            </a:r>
            <a:r>
              <a:rPr lang="it-IT" altLang="it-IT" sz="2900" dirty="0" smtClean="0">
                <a:solidFill>
                  <a:srgbClr val="000000"/>
                </a:solidFill>
                <a:latin typeface="Trajan Pro 3" charset="0"/>
                <a:ea typeface="Trajan Pro 3" charset="0"/>
                <a:cs typeface="Trajan Pro 3" charset="0"/>
                <a:sym typeface="Trajan Pro 3" charset="0"/>
              </a:rPr>
              <a:t>”</a:t>
            </a:r>
          </a:p>
          <a:p>
            <a:pPr marL="0" indent="0" algn="ctr" defTabSz="758825">
              <a:spcBef>
                <a:spcPts val="900"/>
              </a:spcBef>
              <a:buClrTx/>
              <a:buNone/>
            </a:pPr>
            <a:r>
              <a:rPr lang="it-IT" altLang="it-IT" dirty="0" smtClean="0">
                <a:solidFill>
                  <a:srgbClr val="000000"/>
                </a:solidFill>
                <a:latin typeface="Trajan Pro 3" charset="0"/>
                <a:ea typeface="Trajan Pro 3" charset="0"/>
                <a:cs typeface="Trajan Pro 3" charset="0"/>
                <a:sym typeface="Trajan Pro 3" charset="0"/>
              </a:rPr>
              <a:t>(</a:t>
            </a:r>
            <a:r>
              <a:rPr lang="it-IT" altLang="it-IT" dirty="0" err="1">
                <a:solidFill>
                  <a:srgbClr val="000000"/>
                </a:solidFill>
                <a:latin typeface="Trajan Pro 3" charset="0"/>
                <a:ea typeface="Trajan Pro 3" charset="0"/>
                <a:cs typeface="Trajan Pro 3" charset="0"/>
                <a:sym typeface="Trajan Pro 3" charset="0"/>
              </a:rPr>
              <a:t>QRCode</a:t>
            </a:r>
            <a:r>
              <a:rPr lang="it-IT" altLang="it-IT" dirty="0">
                <a:solidFill>
                  <a:srgbClr val="000000"/>
                </a:solidFill>
                <a:latin typeface="Trajan Pro 3" charset="0"/>
                <a:ea typeface="Trajan Pro 3" charset="0"/>
                <a:cs typeface="Trajan Pro 3" charset="0"/>
                <a:sym typeface="Trajan Pro 3" charset="0"/>
              </a:rPr>
              <a:t>)</a:t>
            </a:r>
          </a:p>
          <a:p>
            <a:pPr marL="284163" indent="-284163" defTabSz="758825">
              <a:spcBef>
                <a:spcPts val="900"/>
              </a:spcBef>
              <a:buClrTx/>
              <a:buFontTx/>
              <a:buAutoNum type="arabicPeriod" startAt="3"/>
            </a:pPr>
            <a:r>
              <a:rPr lang="it-IT" altLang="it-IT" sz="2900" dirty="0">
                <a:solidFill>
                  <a:srgbClr val="000000"/>
                </a:solidFill>
                <a:latin typeface="Trajan Pro 3" charset="0"/>
                <a:ea typeface="Trajan Pro 3" charset="0"/>
                <a:cs typeface="Trajan Pro 3" charset="0"/>
                <a:sym typeface="Trajan Pro 3" charset="0"/>
              </a:rPr>
              <a:t>Integrazione con la pagina </a:t>
            </a:r>
            <a:r>
              <a:rPr lang="it-IT" altLang="it-IT" sz="2900" dirty="0" err="1">
                <a:solidFill>
                  <a:srgbClr val="000000"/>
                </a:solidFill>
                <a:latin typeface="Trajan Pro 3" charset="0"/>
                <a:ea typeface="Trajan Pro 3" charset="0"/>
                <a:cs typeface="Trajan Pro 3" charset="0"/>
                <a:sym typeface="Trajan Pro 3" charset="0"/>
              </a:rPr>
              <a:t>Facebook</a:t>
            </a:r>
            <a:r>
              <a:rPr lang="it-IT" altLang="it-IT" sz="2900" dirty="0">
                <a:solidFill>
                  <a:srgbClr val="000000"/>
                </a:solidFill>
                <a:latin typeface="Trajan Pro 3" charset="0"/>
                <a:ea typeface="Trajan Pro 3" charset="0"/>
                <a:cs typeface="Trajan Pro 3" charset="0"/>
                <a:sym typeface="Trajan Pro 3" charset="0"/>
              </a:rPr>
              <a:t> e</a:t>
            </a:r>
            <a:r>
              <a:rPr lang="it-IT" altLang="it-IT" sz="2900" dirty="0" smtClean="0">
                <a:solidFill>
                  <a:srgbClr val="000000"/>
                </a:solidFill>
                <a:latin typeface="Trajan Pro 3" charset="0"/>
                <a:ea typeface="Trajan Pro 3" charset="0"/>
                <a:cs typeface="Trajan Pro 3" charset="0"/>
                <a:sym typeface="Trajan Pro 3" charset="0"/>
              </a:rPr>
              <a:t> </a:t>
            </a:r>
            <a:r>
              <a:rPr lang="it-IT" altLang="it-IT" sz="2900" dirty="0">
                <a:solidFill>
                  <a:srgbClr val="000000"/>
                </a:solidFill>
                <a:latin typeface="Trajan Pro 3" charset="0"/>
                <a:ea typeface="Trajan Pro 3" charset="0"/>
                <a:cs typeface="Trajan Pro 3" charset="0"/>
                <a:sym typeface="Trajan Pro 3" charset="0"/>
              </a:rPr>
              <a:t>il canale </a:t>
            </a:r>
            <a:r>
              <a:rPr lang="it-IT" altLang="it-IT" sz="2900" dirty="0" err="1">
                <a:solidFill>
                  <a:srgbClr val="000000"/>
                </a:solidFill>
                <a:latin typeface="Trajan Pro 3" charset="0"/>
                <a:ea typeface="Trajan Pro 3" charset="0"/>
                <a:cs typeface="Trajan Pro 3" charset="0"/>
                <a:sym typeface="Trajan Pro 3" charset="0"/>
              </a:rPr>
              <a:t>YouTube</a:t>
            </a:r>
            <a:endParaRPr lang="it-IT" altLang="it-IT" sz="2900" dirty="0">
              <a:solidFill>
                <a:srgbClr val="000000"/>
              </a:solidFill>
              <a:latin typeface="Trajan Pro 3" charset="0"/>
              <a:ea typeface="Trajan Pro 3" charset="0"/>
              <a:cs typeface="Trajan Pro 3" charset="0"/>
              <a:sym typeface="Trajan Pro 3" charset="0"/>
            </a:endParaRPr>
          </a:p>
          <a:p>
            <a:pPr marL="284163" indent="-284163" defTabSz="758825">
              <a:spcBef>
                <a:spcPts val="900"/>
              </a:spcBef>
              <a:buClrTx/>
              <a:buFontTx/>
              <a:buAutoNum type="arabicPeriod" startAt="3"/>
            </a:pPr>
            <a:r>
              <a:rPr lang="it-IT" altLang="it-IT" sz="2900" dirty="0">
                <a:solidFill>
                  <a:srgbClr val="000000"/>
                </a:solidFill>
                <a:latin typeface="Trajan Pro 3" charset="0"/>
                <a:ea typeface="Trajan Pro 3" charset="0"/>
                <a:cs typeface="Trajan Pro 3" charset="0"/>
                <a:sym typeface="Trajan Pro 3" charset="0"/>
              </a:rPr>
              <a:t>Ottimizzazione per sistemi mobile</a:t>
            </a:r>
          </a:p>
          <a:p>
            <a:pPr marL="284163" indent="-284163" defTabSz="758825">
              <a:spcBef>
                <a:spcPts val="900"/>
              </a:spcBef>
              <a:buClrTx/>
              <a:buFontTx/>
              <a:buAutoNum type="arabicPeriod" startAt="3"/>
            </a:pPr>
            <a:r>
              <a:rPr lang="it-IT" altLang="it-IT" sz="2900" dirty="0" smtClean="0">
                <a:solidFill>
                  <a:srgbClr val="000000"/>
                </a:solidFill>
                <a:latin typeface="Trajan Pro 3" charset="0"/>
                <a:ea typeface="Trajan Pro 3" charset="0"/>
                <a:cs typeface="Trajan Pro 3" charset="0"/>
                <a:sym typeface="Trajan Pro 3" charset="0"/>
              </a:rPr>
              <a:t>Ricerca </a:t>
            </a:r>
            <a:r>
              <a:rPr lang="it-IT" altLang="it-IT" sz="2900" dirty="0">
                <a:solidFill>
                  <a:srgbClr val="000000"/>
                </a:solidFill>
                <a:latin typeface="Trajan Pro 3" charset="0"/>
                <a:ea typeface="Trajan Pro 3" charset="0"/>
                <a:cs typeface="Trajan Pro 3" charset="0"/>
                <a:sym typeface="Trajan Pro 3" charset="0"/>
              </a:rPr>
              <a:t>di nuovi collaboratori </a:t>
            </a:r>
          </a:p>
        </p:txBody>
      </p:sp>
      <p:sp>
        <p:nvSpPr>
          <p:cNvPr id="7170" name="Rectangle 2"/>
          <p:cNvSpPr>
            <a:spLocks/>
          </p:cNvSpPr>
          <p:nvPr/>
        </p:nvSpPr>
        <p:spPr bwMode="auto">
          <a:xfrm>
            <a:off x="848544" y="548680"/>
            <a:ext cx="8026698"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b"/>
          <a:lstStyle>
            <a:lvl1pPr marL="630238" indent="-630238" defTabSz="839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defTabSz="839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defTabSz="839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defTabSz="839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defTabSz="839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indent="1828800" defTabSz="839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indent="1828800" defTabSz="839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indent="1828800" defTabSz="839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indent="1828800" defTabSz="839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5000"/>
              </a:lnSpc>
              <a:buSzPct val="100000"/>
              <a:buFont typeface="Wingdings" panose="05000000000000000000" pitchFamily="2" charset="2"/>
              <a:buChar char="➢"/>
            </a:pPr>
            <a:r>
              <a:rPr lang="it-IT" altLang="it-IT" sz="4000" dirty="0">
                <a:solidFill>
                  <a:srgbClr val="BD572B"/>
                </a:solidFill>
                <a:latin typeface="Trajan Pro 3 Bold" charset="0"/>
                <a:ea typeface="Trajan Pro 3 Bold" charset="0"/>
                <a:cs typeface="Trajan Pro 3 Bold" charset="0"/>
                <a:sym typeface="Trajan Pro 3 Bold" charset="0"/>
              </a:rPr>
              <a:t>Nel 2015 ci siamo lasciati con:</a:t>
            </a:r>
          </a:p>
        </p:txBody>
      </p:sp>
    </p:spTree>
    <p:extLst>
      <p:ext uri="{BB962C8B-B14F-4D97-AF65-F5344CB8AC3E}">
        <p14:creationId xmlns:p14="http://schemas.microsoft.com/office/powerpoint/2010/main" val="40191177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169">
                                            <p:txEl>
                                              <p:pRg st="0" end="0"/>
                                            </p:txEl>
                                          </p:spTgt>
                                        </p:tgtEl>
                                        <p:attrNameLst>
                                          <p:attrName>style.visibility</p:attrName>
                                        </p:attrNameLst>
                                      </p:cBhvr>
                                      <p:to>
                                        <p:strVal val="visible"/>
                                      </p:to>
                                    </p:set>
                                    <p:anim calcmode="lin" valueType="num">
                                      <p:cBhvr additive="base">
                                        <p:cTn id="7" dur="75" fill="hold"/>
                                        <p:tgtEl>
                                          <p:spTgt spid="7169">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71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169">
                                            <p:txEl>
                                              <p:pRg st="1" end="1"/>
                                            </p:txEl>
                                          </p:spTgt>
                                        </p:tgtEl>
                                        <p:attrNameLst>
                                          <p:attrName>style.visibility</p:attrName>
                                        </p:attrNameLst>
                                      </p:cBhvr>
                                      <p:to>
                                        <p:strVal val="visible"/>
                                      </p:to>
                                    </p:set>
                                    <p:anim calcmode="lin" valueType="num">
                                      <p:cBhvr additive="base">
                                        <p:cTn id="13" dur="75" fill="hold"/>
                                        <p:tgtEl>
                                          <p:spTgt spid="7169">
                                            <p:txEl>
                                              <p:pRg st="1" end="1"/>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71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169">
                                            <p:txEl>
                                              <p:pRg st="2" end="2"/>
                                            </p:txEl>
                                          </p:spTgt>
                                        </p:tgtEl>
                                        <p:attrNameLst>
                                          <p:attrName>style.visibility</p:attrName>
                                        </p:attrNameLst>
                                      </p:cBhvr>
                                      <p:to>
                                        <p:strVal val="visible"/>
                                      </p:to>
                                    </p:set>
                                    <p:anim calcmode="lin" valueType="num">
                                      <p:cBhvr additive="base">
                                        <p:cTn id="19" dur="75" fill="hold"/>
                                        <p:tgtEl>
                                          <p:spTgt spid="7169">
                                            <p:txEl>
                                              <p:pRg st="2" end="2"/>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71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7169">
                                            <p:txEl>
                                              <p:pRg st="3" end="3"/>
                                            </p:txEl>
                                          </p:spTgt>
                                        </p:tgtEl>
                                        <p:attrNameLst>
                                          <p:attrName>style.visibility</p:attrName>
                                        </p:attrNameLst>
                                      </p:cBhvr>
                                      <p:to>
                                        <p:strVal val="visible"/>
                                      </p:to>
                                    </p:set>
                                    <p:anim calcmode="lin" valueType="num">
                                      <p:cBhvr additive="base">
                                        <p:cTn id="25" dur="75" fill="hold"/>
                                        <p:tgtEl>
                                          <p:spTgt spid="7169">
                                            <p:txEl>
                                              <p:pRg st="3" end="3"/>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71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169">
                                            <p:txEl>
                                              <p:pRg st="4" end="4"/>
                                            </p:txEl>
                                          </p:spTgt>
                                        </p:tgtEl>
                                        <p:attrNameLst>
                                          <p:attrName>style.visibility</p:attrName>
                                        </p:attrNameLst>
                                      </p:cBhvr>
                                      <p:to>
                                        <p:strVal val="visible"/>
                                      </p:to>
                                    </p:set>
                                    <p:anim calcmode="lin" valueType="num">
                                      <p:cBhvr additive="base">
                                        <p:cTn id="31" dur="75" fill="hold"/>
                                        <p:tgtEl>
                                          <p:spTgt spid="7169">
                                            <p:txEl>
                                              <p:pRg st="4" end="4"/>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716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7169">
                                            <p:txEl>
                                              <p:pRg st="5" end="5"/>
                                            </p:txEl>
                                          </p:spTgt>
                                        </p:tgtEl>
                                        <p:attrNameLst>
                                          <p:attrName>style.visibility</p:attrName>
                                        </p:attrNameLst>
                                      </p:cBhvr>
                                      <p:to>
                                        <p:strVal val="visible"/>
                                      </p:to>
                                    </p:set>
                                    <p:anim calcmode="lin" valueType="num">
                                      <p:cBhvr additive="base">
                                        <p:cTn id="37" dur="75" fill="hold"/>
                                        <p:tgtEl>
                                          <p:spTgt spid="7169">
                                            <p:txEl>
                                              <p:pRg st="5" end="5"/>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71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iterate type="lt">
                                    <p:tmPct val="100000"/>
                                  </p:iterate>
                                  <p:childTnLst>
                                    <p:set>
                                      <p:cBhvr>
                                        <p:cTn id="42" dur="1" fill="hold">
                                          <p:stCondLst>
                                            <p:cond delay="0"/>
                                          </p:stCondLst>
                                        </p:cTn>
                                        <p:tgtEl>
                                          <p:spTgt spid="7169">
                                            <p:txEl>
                                              <p:pRg st="6" end="6"/>
                                            </p:txEl>
                                          </p:spTgt>
                                        </p:tgtEl>
                                        <p:attrNameLst>
                                          <p:attrName>style.visibility</p:attrName>
                                        </p:attrNameLst>
                                      </p:cBhvr>
                                      <p:to>
                                        <p:strVal val="visible"/>
                                      </p:to>
                                    </p:set>
                                    <p:anim calcmode="lin" valueType="num">
                                      <p:cBhvr additive="base">
                                        <p:cTn id="43" dur="75" fill="hold"/>
                                        <p:tgtEl>
                                          <p:spTgt spid="7169">
                                            <p:txEl>
                                              <p:pRg st="6" end="6"/>
                                            </p:txEl>
                                          </p:spTgt>
                                        </p:tgtEl>
                                        <p:attrNameLst>
                                          <p:attrName>ppt_x</p:attrName>
                                        </p:attrNameLst>
                                      </p:cBhvr>
                                      <p:tavLst>
                                        <p:tav tm="0">
                                          <p:val>
                                            <p:strVal val="0-#ppt_w/2"/>
                                          </p:val>
                                        </p:tav>
                                        <p:tav tm="100000">
                                          <p:val>
                                            <p:strVal val="#ppt_x"/>
                                          </p:val>
                                        </p:tav>
                                      </p:tavLst>
                                    </p:anim>
                                    <p:anim calcmode="lin" valueType="num">
                                      <p:cBhvr additive="base">
                                        <p:cTn id="44" dur="75" fill="hold"/>
                                        <p:tgtEl>
                                          <p:spTgt spid="716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1"/>
          <p:cNvSpPr>
            <a:spLocks noGrp="1" noChangeArrowheads="1"/>
          </p:cNvSpPr>
          <p:nvPr>
            <p:ph type="body" sz="half" idx="1"/>
          </p:nvPr>
        </p:nvSpPr>
        <p:spPr>
          <a:xfrm>
            <a:off x="1064568" y="2420888"/>
            <a:ext cx="8172450" cy="2894013"/>
          </a:xfrm>
        </p:spPr>
        <p:txBody>
          <a:bodyPr>
            <a:normAutofit fontScale="92500" lnSpcReduction="20000"/>
          </a:bodyPr>
          <a:lstStyle/>
          <a:p>
            <a:pPr marL="560388" indent="-560388">
              <a:buClrTx/>
              <a:buFontTx/>
              <a:buAutoNum type="arabicPeriod"/>
            </a:pPr>
            <a:r>
              <a:rPr lang="it-IT" altLang="it-IT" sz="4200" dirty="0">
                <a:solidFill>
                  <a:srgbClr val="000000"/>
                </a:solidFill>
                <a:latin typeface="Trajan Pro 3" charset="0"/>
                <a:ea typeface="Trajan Pro 3" charset="0"/>
                <a:cs typeface="Trajan Pro 3" charset="0"/>
                <a:sym typeface="Trajan Pro 3" charset="0"/>
              </a:rPr>
              <a:t>Organigramma</a:t>
            </a:r>
          </a:p>
          <a:p>
            <a:pPr marL="560388" indent="-560388">
              <a:buClrTx/>
              <a:buFontTx/>
              <a:buAutoNum type="arabicPeriod"/>
            </a:pPr>
            <a:r>
              <a:rPr lang="it-IT" altLang="it-IT" sz="4200" dirty="0">
                <a:solidFill>
                  <a:srgbClr val="000000"/>
                </a:solidFill>
                <a:latin typeface="Trajan Pro 3" charset="0"/>
                <a:ea typeface="Trajan Pro 3" charset="0"/>
                <a:cs typeface="Trajan Pro 3" charset="0"/>
                <a:sym typeface="Trajan Pro 3" charset="0"/>
              </a:rPr>
              <a:t>Statistiche del sito</a:t>
            </a:r>
          </a:p>
          <a:p>
            <a:pPr marL="560388" indent="-560388">
              <a:buClrTx/>
              <a:buFontTx/>
              <a:buAutoNum type="arabicPeriod"/>
            </a:pPr>
            <a:r>
              <a:rPr lang="it-IT" altLang="it-IT" sz="4200" dirty="0">
                <a:solidFill>
                  <a:srgbClr val="000000"/>
                </a:solidFill>
                <a:latin typeface="Trajan Pro 3" charset="0"/>
                <a:ea typeface="Trajan Pro 3" charset="0"/>
                <a:cs typeface="Trajan Pro 3" charset="0"/>
                <a:sym typeface="Trajan Pro 3" charset="0"/>
              </a:rPr>
              <a:t>L’obbiettivo</a:t>
            </a:r>
          </a:p>
          <a:p>
            <a:pPr marL="560388" indent="-560388">
              <a:buClrTx/>
              <a:buFontTx/>
              <a:buAutoNum type="arabicPeriod"/>
            </a:pPr>
            <a:r>
              <a:rPr lang="it-IT" altLang="it-IT" sz="4200" dirty="0">
                <a:solidFill>
                  <a:srgbClr val="000000"/>
                </a:solidFill>
                <a:latin typeface="Trajan Pro 3" charset="0"/>
                <a:ea typeface="Trajan Pro 3" charset="0"/>
                <a:cs typeface="Trajan Pro 3" charset="0"/>
                <a:sym typeface="Trajan Pro 3" charset="0"/>
              </a:rPr>
              <a:t>Guardando al futuro</a:t>
            </a:r>
          </a:p>
        </p:txBody>
      </p:sp>
      <p:sp>
        <p:nvSpPr>
          <p:cNvPr id="8194" name="Rectangle 2"/>
          <p:cNvSpPr>
            <a:spLocks/>
          </p:cNvSpPr>
          <p:nvPr/>
        </p:nvSpPr>
        <p:spPr bwMode="auto">
          <a:xfrm>
            <a:off x="939007" y="885826"/>
            <a:ext cx="8026698"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b"/>
          <a:lstStyle>
            <a:lvl1pPr marL="533400" indent="-533400" defTabSz="712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defTabSz="712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defTabSz="712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defTabSz="712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defTabSz="712788">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indent="1828800" defTabSz="712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indent="1828800" defTabSz="712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indent="1828800" defTabSz="712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indent="1828800" defTabSz="712788"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nSpc>
                <a:spcPct val="85000"/>
              </a:lnSpc>
              <a:buSzPct val="100000"/>
              <a:buFont typeface="Wingdings" panose="05000000000000000000" pitchFamily="2" charset="2"/>
              <a:buChar char="➢"/>
            </a:pPr>
            <a:r>
              <a:rPr lang="it-IT" altLang="it-IT" sz="3400">
                <a:solidFill>
                  <a:srgbClr val="BD572B"/>
                </a:solidFill>
                <a:latin typeface="Trajan Pro 3 Bold" charset="0"/>
                <a:ea typeface="Trajan Pro 3 Bold" charset="0"/>
                <a:cs typeface="Trajan Pro 3 Bold" charset="0"/>
                <a:sym typeface="Trajan Pro 3 Bold" charset="0"/>
              </a:rPr>
              <a:t>In questa presentazione parleremo:</a:t>
            </a:r>
          </a:p>
        </p:txBody>
      </p:sp>
    </p:spTree>
    <p:extLst>
      <p:ext uri="{BB962C8B-B14F-4D97-AF65-F5344CB8AC3E}">
        <p14:creationId xmlns:p14="http://schemas.microsoft.com/office/powerpoint/2010/main" val="31834344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004789" y="893763"/>
            <a:ext cx="8026697" cy="754062"/>
          </a:xfrm>
        </p:spPr>
        <p:txBody>
          <a:bodyPr/>
          <a:lstStyle/>
          <a:p>
            <a:pPr marL="684213" indent="-684213">
              <a:buFont typeface="Wingdings" panose="05000000000000000000" pitchFamily="2" charset="2"/>
              <a:buChar char="➢"/>
            </a:pPr>
            <a:r>
              <a:rPr lang="it-IT" altLang="it-IT" sz="4400">
                <a:solidFill>
                  <a:srgbClr val="BD572B"/>
                </a:solidFill>
                <a:latin typeface="Trajan Pro 3 Bold" charset="0"/>
                <a:ea typeface="Trajan Pro 3 Bold" charset="0"/>
                <a:cs typeface="Trajan Pro 3 Bold" charset="0"/>
                <a:sym typeface="Trajan Pro 3 Bold" charset="0"/>
              </a:rPr>
              <a:t>Organigramma</a:t>
            </a:r>
          </a:p>
        </p:txBody>
      </p:sp>
      <p:sp>
        <p:nvSpPr>
          <p:cNvPr id="9218" name="Rectangle 2"/>
          <p:cNvSpPr>
            <a:spLocks noGrp="1" noChangeArrowheads="1"/>
          </p:cNvSpPr>
          <p:nvPr>
            <p:ph type="body" idx="1"/>
          </p:nvPr>
        </p:nvSpPr>
        <p:spPr>
          <a:xfrm>
            <a:off x="194767" y="1954213"/>
            <a:ext cx="9415859" cy="4489450"/>
          </a:xfrm>
        </p:spPr>
        <p:txBody>
          <a:bodyPr/>
          <a:lstStyle/>
          <a:p>
            <a:pPr marL="0" indent="0" algn="ctr" defTabSz="338138">
              <a:lnSpc>
                <a:spcPct val="100000"/>
              </a:lnSpc>
              <a:spcBef>
                <a:spcPct val="0"/>
              </a:spcBef>
              <a:buClrTx/>
              <a:buSzTx/>
              <a:buFontTx/>
              <a:buNone/>
            </a:pPr>
            <a:r>
              <a:rPr lang="it-IT" altLang="it-IT" sz="3600" u="sng" baseline="9000" dirty="0">
                <a:solidFill>
                  <a:srgbClr val="000000"/>
                </a:solidFill>
                <a:latin typeface="Trajan Pro 3" charset="0"/>
                <a:ea typeface="Trajan Pro 3" charset="0"/>
                <a:cs typeface="Trajan Pro 3" charset="0"/>
                <a:sym typeface="Trajan Pro 3" charset="0"/>
              </a:rPr>
              <a:t>Direttore e responsabile relazioni con la comunità</a:t>
            </a:r>
          </a:p>
          <a:p>
            <a:pPr marL="0" indent="0" algn="ctr" defTabSz="338138">
              <a:lnSpc>
                <a:spcPct val="100000"/>
              </a:lnSpc>
              <a:spcBef>
                <a:spcPct val="0"/>
              </a:spcBef>
              <a:buClrTx/>
              <a:buSzTx/>
              <a:buFontTx/>
              <a:buNone/>
            </a:pPr>
            <a:r>
              <a:rPr lang="it-IT" altLang="it-IT" sz="3600" baseline="9000" dirty="0" err="1">
                <a:solidFill>
                  <a:srgbClr val="000000"/>
                </a:solidFill>
                <a:latin typeface="Trajan Pro 3" charset="0"/>
                <a:ea typeface="Trajan Pro 3" charset="0"/>
                <a:cs typeface="Trajan Pro 3" charset="0"/>
                <a:sym typeface="Trajan Pro 3" charset="0"/>
              </a:rPr>
              <a:t>Mons.Domenico</a:t>
            </a:r>
            <a:r>
              <a:rPr lang="it-IT" altLang="it-IT" sz="3600" baseline="9000" dirty="0">
                <a:solidFill>
                  <a:srgbClr val="000000"/>
                </a:solidFill>
                <a:latin typeface="Trajan Pro 3" charset="0"/>
                <a:ea typeface="Trajan Pro 3" charset="0"/>
                <a:cs typeface="Trajan Pro 3" charset="0"/>
                <a:sym typeface="Trajan Pro 3" charset="0"/>
              </a:rPr>
              <a:t> GIANNANDREA</a:t>
            </a:r>
          </a:p>
          <a:p>
            <a:pPr marL="0" indent="0" algn="ctr" defTabSz="338138">
              <a:lnSpc>
                <a:spcPct val="100000"/>
              </a:lnSpc>
              <a:spcBef>
                <a:spcPct val="0"/>
              </a:spcBef>
              <a:buClrTx/>
              <a:buSzTx/>
              <a:buFontTx/>
              <a:buNone/>
            </a:pPr>
            <a:r>
              <a:rPr lang="it-IT" altLang="it-IT" sz="3600" u="sng" baseline="9000" dirty="0">
                <a:solidFill>
                  <a:srgbClr val="000000"/>
                </a:solidFill>
                <a:latin typeface="Trajan Pro 3" charset="0"/>
                <a:ea typeface="Trajan Pro 3" charset="0"/>
                <a:cs typeface="Trajan Pro 3" charset="0"/>
                <a:sym typeface="Trajan Pro 3" charset="0"/>
              </a:rPr>
              <a:t>Responsabile dei contenuti </a:t>
            </a:r>
          </a:p>
          <a:p>
            <a:pPr marL="0" indent="0" algn="ctr" defTabSz="338138">
              <a:lnSpc>
                <a:spcPct val="100000"/>
              </a:lnSpc>
              <a:spcBef>
                <a:spcPct val="0"/>
              </a:spcBef>
              <a:buClrTx/>
              <a:buSzTx/>
              <a:buFontTx/>
              <a:buNone/>
            </a:pPr>
            <a:r>
              <a:rPr lang="it-IT" altLang="it-IT" sz="3600" baseline="9000" dirty="0">
                <a:solidFill>
                  <a:srgbClr val="000000"/>
                </a:solidFill>
                <a:latin typeface="Trajan Pro 3" charset="0"/>
                <a:ea typeface="Trajan Pro 3" charset="0"/>
                <a:cs typeface="Trajan Pro 3" charset="0"/>
                <a:sym typeface="Trajan Pro 3" charset="0"/>
              </a:rPr>
              <a:t>Fulvio DI GIUSEPPE</a:t>
            </a:r>
          </a:p>
          <a:p>
            <a:pPr marL="0" indent="0" algn="ctr" defTabSz="338138">
              <a:lnSpc>
                <a:spcPct val="100000"/>
              </a:lnSpc>
              <a:spcBef>
                <a:spcPct val="0"/>
              </a:spcBef>
              <a:buClrTx/>
              <a:buSzTx/>
              <a:buFontTx/>
              <a:buNone/>
            </a:pPr>
            <a:r>
              <a:rPr lang="it-IT" altLang="it-IT" sz="3600" u="sng" baseline="9000" dirty="0">
                <a:solidFill>
                  <a:srgbClr val="000000"/>
                </a:solidFill>
                <a:latin typeface="Trajan Pro 3" charset="0"/>
                <a:ea typeface="Trajan Pro 3" charset="0"/>
                <a:cs typeface="Trajan Pro 3" charset="0"/>
                <a:sym typeface="Trajan Pro 3" charset="0"/>
              </a:rPr>
              <a:t>Capo redattore</a:t>
            </a:r>
          </a:p>
          <a:p>
            <a:pPr marL="0" indent="0" algn="ctr" defTabSz="338138">
              <a:lnSpc>
                <a:spcPct val="100000"/>
              </a:lnSpc>
              <a:spcBef>
                <a:spcPct val="0"/>
              </a:spcBef>
              <a:buClrTx/>
              <a:buSzTx/>
              <a:buFontTx/>
              <a:buNone/>
            </a:pPr>
            <a:r>
              <a:rPr lang="it-IT" altLang="it-IT" sz="3600" baseline="9000" dirty="0">
                <a:solidFill>
                  <a:srgbClr val="000000"/>
                </a:solidFill>
                <a:latin typeface="Trajan Pro 3" charset="0"/>
                <a:ea typeface="Trajan Pro 3" charset="0"/>
                <a:cs typeface="Trajan Pro 3" charset="0"/>
                <a:sym typeface="Trajan Pro 3" charset="0"/>
              </a:rPr>
              <a:t>Lara ELUDINI</a:t>
            </a:r>
          </a:p>
          <a:p>
            <a:pPr marL="0" indent="0" algn="ctr" defTabSz="338138">
              <a:lnSpc>
                <a:spcPct val="100000"/>
              </a:lnSpc>
              <a:spcBef>
                <a:spcPct val="0"/>
              </a:spcBef>
              <a:buClrTx/>
              <a:buSzTx/>
              <a:buFontTx/>
              <a:buNone/>
            </a:pPr>
            <a:r>
              <a:rPr lang="it-IT" altLang="it-IT" sz="3600" u="sng" baseline="9000" dirty="0" err="1">
                <a:solidFill>
                  <a:srgbClr val="000000"/>
                </a:solidFill>
                <a:latin typeface="Trajan Pro 3" charset="0"/>
                <a:ea typeface="Trajan Pro 3" charset="0"/>
                <a:cs typeface="Trajan Pro 3" charset="0"/>
                <a:sym typeface="Trajan Pro 3" charset="0"/>
              </a:rPr>
              <a:t>WebMaster</a:t>
            </a:r>
            <a:endParaRPr lang="it-IT" altLang="it-IT" sz="3600" u="sng" baseline="9000" dirty="0">
              <a:solidFill>
                <a:srgbClr val="000000"/>
              </a:solidFill>
              <a:latin typeface="Trajan Pro 3" charset="0"/>
              <a:ea typeface="Trajan Pro 3" charset="0"/>
              <a:cs typeface="Trajan Pro 3" charset="0"/>
              <a:sym typeface="Trajan Pro 3" charset="0"/>
            </a:endParaRPr>
          </a:p>
          <a:p>
            <a:pPr marL="0" indent="0" algn="ctr" defTabSz="338138">
              <a:lnSpc>
                <a:spcPct val="100000"/>
              </a:lnSpc>
              <a:spcBef>
                <a:spcPct val="0"/>
              </a:spcBef>
              <a:buClrTx/>
              <a:buSzTx/>
              <a:buFontTx/>
              <a:buNone/>
            </a:pPr>
            <a:r>
              <a:rPr lang="it-IT" altLang="it-IT" sz="3600" baseline="9000" dirty="0">
                <a:solidFill>
                  <a:srgbClr val="000000"/>
                </a:solidFill>
                <a:latin typeface="Trajan Pro 3" charset="0"/>
                <a:ea typeface="Trajan Pro 3" charset="0"/>
                <a:cs typeface="Trajan Pro 3" charset="0"/>
                <a:sym typeface="Trajan Pro 3" charset="0"/>
              </a:rPr>
              <a:t>Andrea SBRICCOLI    </a:t>
            </a:r>
          </a:p>
          <a:p>
            <a:pPr marL="0" indent="0" algn="ctr" defTabSz="338138">
              <a:lnSpc>
                <a:spcPct val="100000"/>
              </a:lnSpc>
              <a:spcBef>
                <a:spcPct val="0"/>
              </a:spcBef>
              <a:buClrTx/>
              <a:buSzTx/>
              <a:buFontTx/>
              <a:buNone/>
            </a:pPr>
            <a:r>
              <a:rPr lang="it-IT" altLang="it-IT" sz="3600" u="sng" baseline="9000" dirty="0">
                <a:solidFill>
                  <a:srgbClr val="000000"/>
                </a:solidFill>
                <a:latin typeface="Trajan Pro 3" charset="0"/>
                <a:ea typeface="Trajan Pro 3" charset="0"/>
                <a:cs typeface="Trajan Pro 3" charset="0"/>
                <a:sym typeface="Trajan Pro 3" charset="0"/>
              </a:rPr>
              <a:t>Collaboratori</a:t>
            </a:r>
          </a:p>
          <a:p>
            <a:pPr marL="0" indent="0" algn="ctr" defTabSz="338138">
              <a:lnSpc>
                <a:spcPct val="100000"/>
              </a:lnSpc>
              <a:spcBef>
                <a:spcPct val="0"/>
              </a:spcBef>
              <a:buClrTx/>
              <a:buSzTx/>
              <a:buFontTx/>
              <a:buNone/>
            </a:pPr>
            <a:r>
              <a:rPr lang="it-IT" altLang="it-IT" sz="3600" baseline="9000" dirty="0">
                <a:solidFill>
                  <a:srgbClr val="000000"/>
                </a:solidFill>
                <a:latin typeface="Trajan Pro 3" charset="0"/>
                <a:ea typeface="Trajan Pro 3" charset="0"/>
                <a:cs typeface="Trajan Pro 3" charset="0"/>
                <a:sym typeface="Trajan Pro 3" charset="0"/>
              </a:rPr>
              <a:t>Massimiliano BAGNATO</a:t>
            </a:r>
          </a:p>
          <a:p>
            <a:pPr marL="0" indent="0" algn="ctr" defTabSz="338138">
              <a:lnSpc>
                <a:spcPct val="100000"/>
              </a:lnSpc>
              <a:spcBef>
                <a:spcPct val="0"/>
              </a:spcBef>
              <a:buClrTx/>
              <a:buSzTx/>
              <a:buFontTx/>
              <a:buNone/>
            </a:pPr>
            <a:r>
              <a:rPr lang="it-IT" altLang="it-IT" sz="3600" baseline="9000" dirty="0">
                <a:solidFill>
                  <a:srgbClr val="000000"/>
                </a:solidFill>
                <a:latin typeface="Trajan Pro 3" charset="0"/>
                <a:ea typeface="Trajan Pro 3" charset="0"/>
                <a:cs typeface="Trajan Pro 3" charset="0"/>
                <a:sym typeface="Trajan Pro 3" charset="0"/>
              </a:rPr>
              <a:t>Salvatore GRASSO</a:t>
            </a:r>
          </a:p>
          <a:p>
            <a:pPr marL="0" indent="0" algn="ctr" defTabSz="338138">
              <a:lnSpc>
                <a:spcPct val="100000"/>
              </a:lnSpc>
              <a:spcBef>
                <a:spcPct val="0"/>
              </a:spcBef>
              <a:buClrTx/>
              <a:buSzTx/>
              <a:buFontTx/>
              <a:buNone/>
            </a:pPr>
            <a:r>
              <a:rPr lang="it-IT" altLang="it-IT" sz="3600" u="sng" baseline="9000" dirty="0">
                <a:solidFill>
                  <a:srgbClr val="F12922"/>
                </a:solidFill>
                <a:latin typeface="Trajan Pro 3" charset="0"/>
                <a:ea typeface="Trajan Pro 3" charset="0"/>
                <a:cs typeface="Trajan Pro 3" charset="0"/>
                <a:sym typeface="Trajan Pro 3" charset="0"/>
              </a:rPr>
              <a:t>Danila TOZZI</a:t>
            </a:r>
          </a:p>
        </p:txBody>
      </p:sp>
      <p:sp>
        <p:nvSpPr>
          <p:cNvPr id="9219" name="Rectangle 3"/>
          <p:cNvSpPr>
            <a:spLocks/>
          </p:cNvSpPr>
          <p:nvPr/>
        </p:nvSpPr>
        <p:spPr bwMode="auto">
          <a:xfrm>
            <a:off x="5772091" y="5949281"/>
            <a:ext cx="3526433"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r>
              <a:rPr lang="it-IT" altLang="it-IT" dirty="0"/>
              <a:t>Responsabile del giornalino Parrocchiale</a:t>
            </a:r>
          </a:p>
        </p:txBody>
      </p:sp>
    </p:spTree>
    <p:extLst>
      <p:ext uri="{BB962C8B-B14F-4D97-AF65-F5344CB8AC3E}">
        <p14:creationId xmlns:p14="http://schemas.microsoft.com/office/powerpoint/2010/main" val="20466888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76536" y="260648"/>
            <a:ext cx="8172450" cy="819150"/>
          </a:xfrm>
        </p:spPr>
        <p:txBody>
          <a:bodyPr/>
          <a:lstStyle/>
          <a:p>
            <a:pPr marL="684213" indent="-684213">
              <a:buFont typeface="Wingdings" panose="05000000000000000000" pitchFamily="2" charset="2"/>
              <a:buChar char="➢"/>
            </a:pPr>
            <a:r>
              <a:rPr lang="it-IT" altLang="it-IT" sz="4400" dirty="0">
                <a:solidFill>
                  <a:srgbClr val="BD572B"/>
                </a:solidFill>
                <a:latin typeface="Trajan Pro 3 Bold" charset="0"/>
                <a:ea typeface="Trajan Pro 3 Bold" charset="0"/>
                <a:cs typeface="Trajan Pro 3 Bold" charset="0"/>
                <a:sym typeface="Trajan Pro 3 Bold" charset="0"/>
              </a:rPr>
              <a:t>Statistiche del sito</a:t>
            </a:r>
          </a:p>
        </p:txBody>
      </p:sp>
      <p:sp>
        <p:nvSpPr>
          <p:cNvPr id="10242" name="Rectangle 2"/>
          <p:cNvSpPr>
            <a:spLocks noGrp="1" noChangeArrowheads="1"/>
          </p:cNvSpPr>
          <p:nvPr>
            <p:ph type="body" sz="quarter" idx="1"/>
          </p:nvPr>
        </p:nvSpPr>
        <p:spPr>
          <a:xfrm>
            <a:off x="560512" y="1196752"/>
            <a:ext cx="8756749" cy="1392237"/>
          </a:xfrm>
        </p:spPr>
        <p:txBody>
          <a:bodyPr/>
          <a:lstStyle/>
          <a:p>
            <a:pPr marL="163513" indent="-163513" algn="ctr" defTabSz="822325">
              <a:spcBef>
                <a:spcPts val="1000"/>
              </a:spcBef>
            </a:pPr>
            <a:r>
              <a:rPr lang="it-IT" altLang="it-IT" sz="3600" dirty="0">
                <a:solidFill>
                  <a:srgbClr val="000000"/>
                </a:solidFill>
                <a:latin typeface="Trajan Pro 3 Bold" charset="0"/>
                <a:ea typeface="Trajan Pro 3 Bold" charset="0"/>
                <a:cs typeface="Trajan Pro 3 Bold" charset="0"/>
                <a:sym typeface="Trajan Pro 3 Bold" charset="0"/>
              </a:rPr>
              <a:t>Periodo di riferimento</a:t>
            </a:r>
          </a:p>
          <a:p>
            <a:pPr marL="163513" indent="-163513" algn="ctr" defTabSz="822325">
              <a:spcBef>
                <a:spcPts val="1000"/>
              </a:spcBef>
            </a:pPr>
            <a:r>
              <a:rPr lang="it-IT" altLang="it-IT" sz="3600" dirty="0">
                <a:solidFill>
                  <a:srgbClr val="000000"/>
                </a:solidFill>
                <a:latin typeface="Trajan Pro 3 Bold" charset="0"/>
                <a:ea typeface="Trajan Pro 3 Bold" charset="0"/>
                <a:cs typeface="Trajan Pro 3 Bold" charset="0"/>
                <a:sym typeface="Trajan Pro 3 Bold" charset="0"/>
              </a:rPr>
              <a:t> </a:t>
            </a:r>
            <a:r>
              <a:rPr lang="it-IT" altLang="it-IT" sz="3600" u="sng" dirty="0">
                <a:solidFill>
                  <a:srgbClr val="000000"/>
                </a:solidFill>
                <a:latin typeface="Trajan Pro 3 Bold" charset="0"/>
                <a:ea typeface="Trajan Pro 3 Bold" charset="0"/>
                <a:cs typeface="Trajan Pro 3 Bold" charset="0"/>
                <a:sym typeface="Trajan Pro 3 Bold" charset="0"/>
              </a:rPr>
              <a:t>OTTOBRE 2015</a:t>
            </a:r>
            <a:r>
              <a:rPr lang="it-IT" altLang="it-IT" sz="3600" dirty="0">
                <a:solidFill>
                  <a:srgbClr val="000000"/>
                </a:solidFill>
                <a:latin typeface="Trajan Pro 3 Bold" charset="0"/>
                <a:ea typeface="Trajan Pro 3 Bold" charset="0"/>
                <a:cs typeface="Trajan Pro 3 Bold" charset="0"/>
                <a:sym typeface="Trajan Pro 3 Bold" charset="0"/>
              </a:rPr>
              <a:t> a </a:t>
            </a:r>
            <a:r>
              <a:rPr lang="it-IT" altLang="it-IT" sz="3600" u="sng" dirty="0" smtClean="0">
                <a:solidFill>
                  <a:srgbClr val="000000"/>
                </a:solidFill>
                <a:latin typeface="Trajan Pro 3 Bold" charset="0"/>
                <a:ea typeface="Trajan Pro 3 Bold" charset="0"/>
                <a:cs typeface="Trajan Pro 3 Bold" charset="0"/>
                <a:sym typeface="Trajan Pro 3 Bold" charset="0"/>
              </a:rPr>
              <a:t>FEBBRAIO </a:t>
            </a:r>
            <a:r>
              <a:rPr lang="it-IT" altLang="it-IT" sz="3600" u="sng" dirty="0">
                <a:solidFill>
                  <a:srgbClr val="000000"/>
                </a:solidFill>
                <a:latin typeface="Trajan Pro 3 Bold" charset="0"/>
                <a:ea typeface="Trajan Pro 3 Bold" charset="0"/>
                <a:cs typeface="Trajan Pro 3 Bold" charset="0"/>
                <a:sym typeface="Trajan Pro 3 Bold" charset="0"/>
              </a:rPr>
              <a:t>2016</a:t>
            </a:r>
            <a:endParaRPr lang="it-IT" altLang="it-IT" sz="3600" dirty="0">
              <a:solidFill>
                <a:srgbClr val="000000"/>
              </a:solidFill>
              <a:latin typeface="Trajan Pro 3 Bold" charset="0"/>
              <a:ea typeface="Trajan Pro 3 Bold" charset="0"/>
              <a:cs typeface="Trajan Pro 3 Bold" charset="0"/>
              <a:sym typeface="Trajan Pro 3 Bold" charset="0"/>
            </a:endParaRPr>
          </a:p>
        </p:txBody>
      </p:sp>
      <p:sp>
        <p:nvSpPr>
          <p:cNvPr id="10243" name="Rectangle 3"/>
          <p:cNvSpPr>
            <a:spLocks/>
          </p:cNvSpPr>
          <p:nvPr/>
        </p:nvSpPr>
        <p:spPr bwMode="auto">
          <a:xfrm>
            <a:off x="2864768" y="2852936"/>
            <a:ext cx="4155570" cy="600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it-IT" altLang="it-IT" sz="3300" dirty="0">
                <a:latin typeface="Trajan Pro 3 Bold" charset="0"/>
                <a:ea typeface="Trajan Pro 3 Bold" charset="0"/>
                <a:cs typeface="Trajan Pro 3 Bold" charset="0"/>
                <a:sym typeface="Trajan Pro 3 Bold" charset="0"/>
              </a:rPr>
              <a:t>Articoli </a:t>
            </a:r>
            <a:r>
              <a:rPr lang="it-IT" altLang="it-IT" sz="3300" dirty="0" smtClean="0">
                <a:latin typeface="Trajan Pro 3 Bold" charset="0"/>
                <a:ea typeface="Trajan Pro 3 Bold" charset="0"/>
                <a:cs typeface="Trajan Pro 3 Bold" charset="0"/>
                <a:sym typeface="Trajan Pro 3 Bold" charset="0"/>
              </a:rPr>
              <a:t>pubblicati </a:t>
            </a:r>
            <a:r>
              <a:rPr lang="it-IT" altLang="it-IT" sz="3600" b="1" u="sng" dirty="0" smtClean="0">
                <a:solidFill>
                  <a:srgbClr val="942192"/>
                </a:solidFill>
                <a:latin typeface="Trajan Pro 3 Bold" charset="0"/>
                <a:ea typeface="Trajan Pro 3 Bold" charset="0"/>
                <a:cs typeface="Trajan Pro 3 Bold" charset="0"/>
                <a:sym typeface="Trajan Pro 3 Bold" charset="0"/>
              </a:rPr>
              <a:t>296</a:t>
            </a:r>
            <a:endParaRPr lang="it-IT" altLang="it-IT" sz="3600" b="1" u="sng" dirty="0">
              <a:solidFill>
                <a:srgbClr val="942192"/>
              </a:solidFill>
              <a:latin typeface="Trajan Pro 3 Bold" charset="0"/>
              <a:ea typeface="Trajan Pro 3 Bold" charset="0"/>
              <a:cs typeface="Trajan Pro 3 Bold" charset="0"/>
              <a:sym typeface="Trajan Pro 3 Bold" charset="0"/>
            </a:endParaRPr>
          </a:p>
        </p:txBody>
      </p:sp>
      <p:sp>
        <p:nvSpPr>
          <p:cNvPr id="10244" name="Rectangle 4"/>
          <p:cNvSpPr>
            <a:spLocks/>
          </p:cNvSpPr>
          <p:nvPr/>
        </p:nvSpPr>
        <p:spPr bwMode="auto">
          <a:xfrm>
            <a:off x="1" y="3573016"/>
            <a:ext cx="9777536" cy="1014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nchor="ctr">
            <a:spAutoFit/>
          </a:bodyPr>
          <a:lstStyle/>
          <a:p>
            <a:pPr algn="ctr"/>
            <a:r>
              <a:rPr lang="it-IT" altLang="it-IT" sz="3300" dirty="0">
                <a:latin typeface="Trajan Pro 3 Bold" charset="0"/>
                <a:ea typeface="Trajan Pro 3 Bold" charset="0"/>
                <a:cs typeface="Trajan Pro 3 Bold" charset="0"/>
                <a:sym typeface="Trajan Pro 3 Bold" charset="0"/>
              </a:rPr>
              <a:t>Utenti che hanno navigato nel sito sono </a:t>
            </a:r>
            <a:r>
              <a:rPr lang="it-IT" altLang="it-IT" sz="3300" b="1" u="sng" dirty="0">
                <a:solidFill>
                  <a:srgbClr val="FF2600"/>
                </a:solidFill>
                <a:latin typeface="Trajan Pro 3 Bold" charset="0"/>
                <a:ea typeface="Trajan Pro 3 Bold" charset="0"/>
                <a:cs typeface="Trajan Pro 3 Bold" charset="0"/>
                <a:sym typeface="Trajan Pro 3 Bold" charset="0"/>
              </a:rPr>
              <a:t>2796</a:t>
            </a:r>
            <a:r>
              <a:rPr lang="it-IT" altLang="it-IT" sz="3300" dirty="0">
                <a:latin typeface="Trajan Pro 3 Bold" charset="0"/>
                <a:ea typeface="Trajan Pro 3 Bold" charset="0"/>
                <a:cs typeface="Trajan Pro 3 Bold" charset="0"/>
                <a:sym typeface="Trajan Pro 3 Bold" charset="0"/>
              </a:rPr>
              <a:t> </a:t>
            </a:r>
          </a:p>
          <a:p>
            <a:pPr algn="ctr"/>
            <a:r>
              <a:rPr lang="it-IT" altLang="it-IT" sz="3300" dirty="0">
                <a:latin typeface="Trajan Pro 3 Bold" charset="0"/>
                <a:ea typeface="Trajan Pro 3 Bold" charset="0"/>
                <a:cs typeface="Trajan Pro 3 Bold" charset="0"/>
                <a:sym typeface="Trajan Pro 3 Bold" charset="0"/>
              </a:rPr>
              <a:t>hanno visualizzato </a:t>
            </a:r>
            <a:r>
              <a:rPr lang="it-IT" altLang="it-IT" sz="3300" b="1" u="sng" dirty="0">
                <a:solidFill>
                  <a:srgbClr val="FF2600"/>
                </a:solidFill>
                <a:latin typeface="Trajan Pro 3 Bold" charset="0"/>
                <a:ea typeface="Trajan Pro 3 Bold" charset="0"/>
                <a:cs typeface="Trajan Pro 3 Bold" charset="0"/>
                <a:sym typeface="Trajan Pro 3 Bold" charset="0"/>
              </a:rPr>
              <a:t>28254</a:t>
            </a:r>
            <a:r>
              <a:rPr lang="it-IT" altLang="it-IT" sz="3300" dirty="0">
                <a:latin typeface="Trajan Pro 3 Bold" charset="0"/>
                <a:ea typeface="Trajan Pro 3 Bold" charset="0"/>
                <a:cs typeface="Trajan Pro 3 Bold" charset="0"/>
                <a:sym typeface="Trajan Pro 3 Bold" charset="0"/>
              </a:rPr>
              <a:t> pagine del sito</a:t>
            </a:r>
          </a:p>
        </p:txBody>
      </p:sp>
      <p:sp>
        <p:nvSpPr>
          <p:cNvPr id="10245" name="Rectangle 5"/>
          <p:cNvSpPr>
            <a:spLocks/>
          </p:cNvSpPr>
          <p:nvPr/>
        </p:nvSpPr>
        <p:spPr bwMode="auto">
          <a:xfrm>
            <a:off x="272481" y="4941168"/>
            <a:ext cx="9505056" cy="107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p>
            <a:pPr algn="ctr"/>
            <a:r>
              <a:rPr lang="it-IT" altLang="it-IT" sz="3800" dirty="0" smtClean="0"/>
              <a:t>Questi utenti provengono!</a:t>
            </a:r>
          </a:p>
          <a:p>
            <a:r>
              <a:rPr lang="it-IT" altLang="it-IT" sz="3200" b="1" dirty="0" smtClean="0">
                <a:solidFill>
                  <a:srgbClr val="FF40FF"/>
                </a:solidFill>
              </a:rPr>
              <a:t>55,36% </a:t>
            </a:r>
            <a:r>
              <a:rPr lang="it-IT" altLang="it-IT" sz="3200" dirty="0" smtClean="0">
                <a:solidFill>
                  <a:srgbClr val="FF40FF"/>
                </a:solidFill>
              </a:rPr>
              <a:t>Desktop </a:t>
            </a:r>
            <a:r>
              <a:rPr lang="it-IT" altLang="it-IT" sz="3200" dirty="0" smtClean="0"/>
              <a:t> - </a:t>
            </a:r>
            <a:r>
              <a:rPr lang="it-IT" altLang="it-IT" sz="3200" b="1" dirty="0" smtClean="0">
                <a:solidFill>
                  <a:srgbClr val="FF9300"/>
                </a:solidFill>
              </a:rPr>
              <a:t>37,77%</a:t>
            </a:r>
            <a:r>
              <a:rPr lang="it-IT" altLang="it-IT" sz="3200" dirty="0" smtClean="0">
                <a:solidFill>
                  <a:srgbClr val="FF9300"/>
                </a:solidFill>
              </a:rPr>
              <a:t> Mobile </a:t>
            </a:r>
            <a:r>
              <a:rPr lang="it-IT" altLang="it-IT" sz="3200" dirty="0" smtClean="0"/>
              <a:t>- </a:t>
            </a:r>
            <a:r>
              <a:rPr lang="it-IT" altLang="it-IT" sz="3200" b="1" dirty="0" smtClean="0">
                <a:solidFill>
                  <a:srgbClr val="00F900"/>
                </a:solidFill>
              </a:rPr>
              <a:t>9,20%</a:t>
            </a:r>
            <a:r>
              <a:rPr lang="it-IT" altLang="it-IT" sz="3200" dirty="0" smtClean="0">
                <a:solidFill>
                  <a:srgbClr val="00F900"/>
                </a:solidFill>
              </a:rPr>
              <a:t> Tablet</a:t>
            </a:r>
            <a:endParaRPr lang="it-IT" altLang="it-IT" sz="3200" dirty="0"/>
          </a:p>
        </p:txBody>
      </p:sp>
    </p:spTree>
    <p:extLst>
      <p:ext uri="{BB962C8B-B14F-4D97-AF65-F5344CB8AC3E}">
        <p14:creationId xmlns:p14="http://schemas.microsoft.com/office/powerpoint/2010/main" val="13641374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848544" y="476672"/>
            <a:ext cx="8172450" cy="819150"/>
          </a:xfrm>
        </p:spPr>
        <p:txBody>
          <a:bodyPr/>
          <a:lstStyle/>
          <a:p>
            <a:pPr marL="684213" indent="-684213">
              <a:buFont typeface="Wingdings" panose="05000000000000000000" pitchFamily="2" charset="2"/>
              <a:buChar char="➢"/>
            </a:pPr>
            <a:r>
              <a:rPr lang="it-IT" altLang="it-IT" sz="4400" dirty="0">
                <a:solidFill>
                  <a:srgbClr val="BD572B"/>
                </a:solidFill>
                <a:latin typeface="Trajan Pro 3 Bold" charset="0"/>
                <a:ea typeface="Trajan Pro 3 Bold" charset="0"/>
                <a:cs typeface="Trajan Pro 3 Bold" charset="0"/>
                <a:sym typeface="Trajan Pro 3 Bold" charset="0"/>
              </a:rPr>
              <a:t>Statistiche del sito</a:t>
            </a:r>
          </a:p>
        </p:txBody>
      </p:sp>
      <p:sp>
        <p:nvSpPr>
          <p:cNvPr id="11266" name="Rectangle 2"/>
          <p:cNvSpPr>
            <a:spLocks noGrp="1" noChangeArrowheads="1"/>
          </p:cNvSpPr>
          <p:nvPr>
            <p:ph type="body" sz="quarter" idx="1"/>
          </p:nvPr>
        </p:nvSpPr>
        <p:spPr>
          <a:xfrm>
            <a:off x="1712640" y="1556792"/>
            <a:ext cx="6410060" cy="863600"/>
          </a:xfrm>
        </p:spPr>
        <p:txBody>
          <a:bodyPr>
            <a:normAutofit fontScale="77500" lnSpcReduction="20000"/>
          </a:bodyPr>
          <a:lstStyle/>
          <a:p>
            <a:pPr marL="101600" indent="-101600" algn="ctr" defTabSz="511175">
              <a:spcBef>
                <a:spcPts val="600"/>
              </a:spcBef>
            </a:pPr>
            <a:r>
              <a:rPr lang="it-IT" altLang="it-IT" sz="3600" dirty="0">
                <a:solidFill>
                  <a:srgbClr val="000000"/>
                </a:solidFill>
                <a:latin typeface="Trajan Pro 3 Bold" charset="0"/>
                <a:ea typeface="Trajan Pro 3 Bold" charset="0"/>
                <a:cs typeface="Trajan Pro 3 Bold" charset="0"/>
                <a:sym typeface="Trajan Pro 3 Bold" charset="0"/>
              </a:rPr>
              <a:t>Periodo di riferimento</a:t>
            </a:r>
          </a:p>
          <a:p>
            <a:pPr marL="101600" indent="-101600" algn="ctr" defTabSz="511175">
              <a:spcBef>
                <a:spcPts val="600"/>
              </a:spcBef>
            </a:pPr>
            <a:r>
              <a:rPr lang="it-IT" altLang="it-IT" sz="3600" dirty="0">
                <a:solidFill>
                  <a:srgbClr val="000000"/>
                </a:solidFill>
                <a:latin typeface="Trajan Pro 3 Bold" charset="0"/>
                <a:ea typeface="Trajan Pro 3 Bold" charset="0"/>
                <a:cs typeface="Trajan Pro 3 Bold" charset="0"/>
                <a:sym typeface="Trajan Pro 3 Bold" charset="0"/>
              </a:rPr>
              <a:t> </a:t>
            </a:r>
            <a:r>
              <a:rPr lang="it-IT" altLang="it-IT" sz="3600" u="sng" dirty="0">
                <a:solidFill>
                  <a:srgbClr val="000000"/>
                </a:solidFill>
                <a:latin typeface="Trajan Pro 3 Bold" charset="0"/>
                <a:ea typeface="Trajan Pro 3 Bold" charset="0"/>
                <a:cs typeface="Trajan Pro 3 Bold" charset="0"/>
                <a:sym typeface="Trajan Pro 3 Bold" charset="0"/>
              </a:rPr>
              <a:t>OTTOBRE 2015</a:t>
            </a:r>
            <a:r>
              <a:rPr lang="it-IT" altLang="it-IT" sz="3600" dirty="0">
                <a:solidFill>
                  <a:srgbClr val="000000"/>
                </a:solidFill>
                <a:latin typeface="Trajan Pro 3 Bold" charset="0"/>
                <a:ea typeface="Trajan Pro 3 Bold" charset="0"/>
                <a:cs typeface="Trajan Pro 3 Bold" charset="0"/>
                <a:sym typeface="Trajan Pro 3 Bold" charset="0"/>
              </a:rPr>
              <a:t> a </a:t>
            </a:r>
            <a:r>
              <a:rPr lang="it-IT" altLang="it-IT" sz="3600" u="sng" dirty="0">
                <a:solidFill>
                  <a:srgbClr val="000000"/>
                </a:solidFill>
                <a:latin typeface="Trajan Pro 3 Bold" charset="0"/>
                <a:ea typeface="Trajan Pro 3 Bold" charset="0"/>
                <a:cs typeface="Trajan Pro 3 Bold" charset="0"/>
                <a:sym typeface="Trajan Pro 3 Bold" charset="0"/>
              </a:rPr>
              <a:t>FEBBRAIO 2016</a:t>
            </a:r>
            <a:endParaRPr lang="it-IT" altLang="it-IT" sz="3600" dirty="0">
              <a:solidFill>
                <a:srgbClr val="000000"/>
              </a:solidFill>
              <a:latin typeface="Trajan Pro 3 Bold" charset="0"/>
              <a:ea typeface="Trajan Pro 3 Bold" charset="0"/>
              <a:cs typeface="Trajan Pro 3 Bold" charset="0"/>
              <a:sym typeface="Trajan Pro 3 Bold" charset="0"/>
            </a:endParaRPr>
          </a:p>
        </p:txBody>
      </p:sp>
      <p:sp>
        <p:nvSpPr>
          <p:cNvPr id="11267" name="Rectangle 3"/>
          <p:cNvSpPr>
            <a:spLocks/>
          </p:cNvSpPr>
          <p:nvPr/>
        </p:nvSpPr>
        <p:spPr bwMode="auto">
          <a:xfrm>
            <a:off x="549474" y="4122738"/>
            <a:ext cx="8805764" cy="1928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pPr algn="ctr"/>
            <a:r>
              <a:rPr lang="it-IT" altLang="it-IT" sz="3300" dirty="0">
                <a:latin typeface="Trajan Pro 3 Bold" charset="0"/>
                <a:ea typeface="Trajan Pro 3 Bold" charset="0"/>
                <a:cs typeface="Trajan Pro 3 Bold" charset="0"/>
                <a:sym typeface="Trajan Pro 3 Bold" charset="0"/>
              </a:rPr>
              <a:t>Motori di ricerca </a:t>
            </a:r>
            <a:r>
              <a:rPr lang="it-IT" altLang="it-IT" sz="3300" b="1" dirty="0">
                <a:solidFill>
                  <a:srgbClr val="FF2600"/>
                </a:solidFill>
                <a:latin typeface="Trajan Pro 3 Bold" charset="0"/>
                <a:ea typeface="Trajan Pro 3 Bold" charset="0"/>
                <a:cs typeface="Trajan Pro 3 Bold" charset="0"/>
                <a:sym typeface="Trajan Pro 3 Bold" charset="0"/>
              </a:rPr>
              <a:t>1865</a:t>
            </a:r>
            <a:r>
              <a:rPr lang="it-IT" altLang="it-IT" sz="3300" dirty="0">
                <a:solidFill>
                  <a:srgbClr val="FF2600"/>
                </a:solidFill>
                <a:latin typeface="Trajan Pro 3 Bold" charset="0"/>
                <a:ea typeface="Trajan Pro 3 Bold" charset="0"/>
                <a:cs typeface="Trajan Pro 3 Bold" charset="0"/>
                <a:sym typeface="Trajan Pro 3 Bold" charset="0"/>
              </a:rPr>
              <a:t> </a:t>
            </a:r>
          </a:p>
          <a:p>
            <a:pPr algn="ctr"/>
            <a:r>
              <a:rPr lang="it-IT" altLang="it-IT" sz="3300" dirty="0">
                <a:latin typeface="Trajan Pro 3 Bold" charset="0"/>
                <a:ea typeface="Trajan Pro 3 Bold" charset="0"/>
                <a:cs typeface="Trajan Pro 3 Bold" charset="0"/>
                <a:sym typeface="Trajan Pro 3 Bold" charset="0"/>
              </a:rPr>
              <a:t>Link diretto </a:t>
            </a:r>
            <a:r>
              <a:rPr lang="it-IT" altLang="it-IT" sz="3300" b="1" dirty="0">
                <a:solidFill>
                  <a:srgbClr val="FF2600"/>
                </a:solidFill>
                <a:latin typeface="Trajan Pro 3 Bold" charset="0"/>
                <a:ea typeface="Trajan Pro 3 Bold" charset="0"/>
                <a:cs typeface="Trajan Pro 3 Bold" charset="0"/>
                <a:sym typeface="Trajan Pro 3 Bold" charset="0"/>
              </a:rPr>
              <a:t>566</a:t>
            </a:r>
          </a:p>
          <a:p>
            <a:pPr algn="ctr"/>
            <a:r>
              <a:rPr lang="it-IT" altLang="it-IT" sz="3300" dirty="0">
                <a:latin typeface="Trajan Pro 3 Bold" charset="0"/>
                <a:ea typeface="Trajan Pro 3 Bold" charset="0"/>
                <a:cs typeface="Trajan Pro 3 Bold" charset="0"/>
                <a:sym typeface="Trajan Pro 3 Bold" charset="0"/>
              </a:rPr>
              <a:t>Facebook </a:t>
            </a:r>
            <a:r>
              <a:rPr lang="it-IT" altLang="it-IT" sz="3300" b="1" dirty="0">
                <a:solidFill>
                  <a:srgbClr val="FF2600"/>
                </a:solidFill>
                <a:latin typeface="Trajan Pro 3 Bold" charset="0"/>
                <a:ea typeface="Trajan Pro 3 Bold" charset="0"/>
                <a:cs typeface="Trajan Pro 3 Bold" charset="0"/>
                <a:sym typeface="Trajan Pro 3 Bold" charset="0"/>
              </a:rPr>
              <a:t>270</a:t>
            </a:r>
            <a:r>
              <a:rPr lang="it-IT" altLang="it-IT" sz="3300" dirty="0">
                <a:latin typeface="Trajan Pro 3 Bold" charset="0"/>
                <a:ea typeface="Trajan Pro 3 Bold" charset="0"/>
                <a:cs typeface="Trajan Pro 3 Bold" charset="0"/>
                <a:sym typeface="Trajan Pro 3 Bold" charset="0"/>
              </a:rPr>
              <a:t> </a:t>
            </a:r>
          </a:p>
          <a:p>
            <a:pPr algn="ctr"/>
            <a:r>
              <a:rPr lang="it-IT" altLang="it-IT" sz="3300" dirty="0">
                <a:latin typeface="Trajan Pro 3 Bold" charset="0"/>
                <a:ea typeface="Trajan Pro 3 Bold" charset="0"/>
                <a:cs typeface="Trajan Pro 3 Bold" charset="0"/>
                <a:sym typeface="Trajan Pro 3 Bold" charset="0"/>
              </a:rPr>
              <a:t>Dal Link sul sito della Diocesi </a:t>
            </a:r>
            <a:r>
              <a:rPr lang="it-IT" altLang="it-IT" sz="3300" b="1" dirty="0">
                <a:solidFill>
                  <a:srgbClr val="FF2600"/>
                </a:solidFill>
                <a:latin typeface="Trajan Pro 3 Bold" charset="0"/>
                <a:ea typeface="Trajan Pro 3 Bold" charset="0"/>
                <a:cs typeface="Trajan Pro 3 Bold" charset="0"/>
                <a:sym typeface="Trajan Pro 3 Bold" charset="0"/>
              </a:rPr>
              <a:t>95</a:t>
            </a:r>
            <a:endParaRPr lang="it-IT" altLang="it-IT" sz="3300" b="1" dirty="0">
              <a:latin typeface="Trajan Pro 3 Bold" charset="0"/>
              <a:ea typeface="Trajan Pro 3 Bold" charset="0"/>
              <a:cs typeface="Trajan Pro 3 Bold" charset="0"/>
              <a:sym typeface="Trajan Pro 3 Bold" charset="0"/>
            </a:endParaRPr>
          </a:p>
        </p:txBody>
      </p:sp>
      <p:sp>
        <p:nvSpPr>
          <p:cNvPr id="11268" name="Rectangle 4"/>
          <p:cNvSpPr>
            <a:spLocks/>
          </p:cNvSpPr>
          <p:nvPr/>
        </p:nvSpPr>
        <p:spPr bwMode="auto">
          <a:xfrm>
            <a:off x="504745" y="3197225"/>
            <a:ext cx="8895223" cy="48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r>
              <a:rPr lang="it-IT" altLang="it-IT" sz="2800" u="sng" dirty="0">
                <a:latin typeface="Trajan Pro 3 Bold" charset="0"/>
                <a:ea typeface="Trajan Pro 3 Bold" charset="0"/>
                <a:cs typeface="Trajan Pro 3 Bold" charset="0"/>
                <a:sym typeface="Trajan Pro 3 Bold" charset="0"/>
              </a:rPr>
              <a:t>Questi </a:t>
            </a:r>
            <a:r>
              <a:rPr lang="it-IT" altLang="it-IT" sz="2800" b="1" u="sng" dirty="0">
                <a:solidFill>
                  <a:srgbClr val="FF2600"/>
                </a:solidFill>
                <a:latin typeface="Trajan Pro 3 Bold" charset="0"/>
                <a:ea typeface="Trajan Pro 3 Bold" charset="0"/>
                <a:cs typeface="Trajan Pro 3 Bold" charset="0"/>
                <a:sym typeface="Trajan Pro 3 Bold" charset="0"/>
              </a:rPr>
              <a:t>2796</a:t>
            </a:r>
            <a:r>
              <a:rPr lang="it-IT" altLang="it-IT" sz="2800" u="sng" dirty="0">
                <a:latin typeface="Trajan Pro 3 Bold" charset="0"/>
                <a:ea typeface="Trajan Pro 3 Bold" charset="0"/>
                <a:cs typeface="Trajan Pro 3 Bold" charset="0"/>
                <a:sym typeface="Trajan Pro 3 Bold" charset="0"/>
              </a:rPr>
              <a:t> utenti come hanno raggiunto </a:t>
            </a:r>
            <a:r>
              <a:rPr lang="it-IT" altLang="it-IT" sz="2800" u="sng" dirty="0" smtClean="0">
                <a:latin typeface="Trajan Pro 3 Bold" charset="0"/>
                <a:ea typeface="Trajan Pro 3 Bold" charset="0"/>
                <a:cs typeface="Trajan Pro 3 Bold" charset="0"/>
                <a:sym typeface="Trajan Pro 3 Bold" charset="0"/>
              </a:rPr>
              <a:t>il nostro </a:t>
            </a:r>
            <a:r>
              <a:rPr lang="it-IT" altLang="it-IT" sz="2800" u="sng" dirty="0">
                <a:latin typeface="Trajan Pro 3 Bold" charset="0"/>
                <a:ea typeface="Trajan Pro 3 Bold" charset="0"/>
                <a:cs typeface="Trajan Pro 3 Bold" charset="0"/>
                <a:sym typeface="Trajan Pro 3 Bold" charset="0"/>
              </a:rPr>
              <a:t>sito?</a:t>
            </a:r>
            <a:r>
              <a:rPr lang="it-IT" altLang="it-IT" sz="2800" u="sng" dirty="0">
                <a:solidFill>
                  <a:srgbClr val="FF2600"/>
                </a:solidFill>
                <a:latin typeface="Trajan Pro 3 Bold" charset="0"/>
                <a:ea typeface="Trajan Pro 3 Bold" charset="0"/>
                <a:cs typeface="Trajan Pro 3 Bold" charset="0"/>
                <a:sym typeface="Trajan Pro 3 Bold" charset="0"/>
              </a:rPr>
              <a:t> </a:t>
            </a:r>
            <a:endParaRPr lang="it-IT" altLang="it-IT" sz="2800" u="sng" dirty="0">
              <a:latin typeface="Trajan Pro 3 Bold" charset="0"/>
              <a:ea typeface="Trajan Pro 3 Bold" charset="0"/>
              <a:cs typeface="Trajan Pro 3 Bold" charset="0"/>
              <a:sym typeface="Trajan Pro 3 Bold" charset="0"/>
            </a:endParaRPr>
          </a:p>
        </p:txBody>
      </p:sp>
    </p:spTree>
    <p:extLst>
      <p:ext uri="{BB962C8B-B14F-4D97-AF65-F5344CB8AC3E}">
        <p14:creationId xmlns:p14="http://schemas.microsoft.com/office/powerpoint/2010/main" val="21689417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848544" y="548680"/>
            <a:ext cx="8172450" cy="819150"/>
          </a:xfrm>
        </p:spPr>
        <p:txBody>
          <a:bodyPr/>
          <a:lstStyle/>
          <a:p>
            <a:pPr marL="684213" indent="-684213">
              <a:buFont typeface="Wingdings" panose="05000000000000000000" pitchFamily="2" charset="2"/>
              <a:buChar char="➢"/>
            </a:pPr>
            <a:r>
              <a:rPr lang="it-IT" altLang="it-IT" sz="4400" dirty="0">
                <a:solidFill>
                  <a:srgbClr val="BD572B"/>
                </a:solidFill>
                <a:latin typeface="Trajan Pro 3 Bold" charset="0"/>
                <a:ea typeface="Trajan Pro 3 Bold" charset="0"/>
                <a:cs typeface="Trajan Pro 3 Bold" charset="0"/>
                <a:sym typeface="Trajan Pro 3 Bold" charset="0"/>
              </a:rPr>
              <a:t>Statistiche del sito</a:t>
            </a:r>
          </a:p>
        </p:txBody>
      </p:sp>
      <p:sp>
        <p:nvSpPr>
          <p:cNvPr id="12290" name="Rectangle 2"/>
          <p:cNvSpPr>
            <a:spLocks noGrp="1" noChangeArrowheads="1"/>
          </p:cNvSpPr>
          <p:nvPr>
            <p:ph type="body" sz="quarter" idx="1"/>
          </p:nvPr>
        </p:nvSpPr>
        <p:spPr>
          <a:xfrm>
            <a:off x="1640632" y="1628800"/>
            <a:ext cx="6527073" cy="863600"/>
          </a:xfrm>
        </p:spPr>
        <p:txBody>
          <a:bodyPr>
            <a:normAutofit fontScale="77500" lnSpcReduction="20000"/>
          </a:bodyPr>
          <a:lstStyle/>
          <a:p>
            <a:pPr marL="101600" indent="-101600" algn="ctr" defTabSz="511175">
              <a:spcBef>
                <a:spcPts val="600"/>
              </a:spcBef>
            </a:pPr>
            <a:r>
              <a:rPr lang="it-IT" altLang="it-IT" sz="3600" dirty="0">
                <a:solidFill>
                  <a:srgbClr val="000000"/>
                </a:solidFill>
                <a:latin typeface="Trajan Pro 3 Bold" charset="0"/>
                <a:ea typeface="Trajan Pro 3 Bold" charset="0"/>
                <a:cs typeface="Trajan Pro 3 Bold" charset="0"/>
                <a:sym typeface="Trajan Pro 3 Bold" charset="0"/>
              </a:rPr>
              <a:t>Periodo di riferimento</a:t>
            </a:r>
          </a:p>
          <a:p>
            <a:pPr marL="101600" indent="-101600" algn="ctr" defTabSz="511175">
              <a:spcBef>
                <a:spcPts val="600"/>
              </a:spcBef>
            </a:pPr>
            <a:r>
              <a:rPr lang="it-IT" altLang="it-IT" sz="3600" dirty="0">
                <a:solidFill>
                  <a:srgbClr val="000000"/>
                </a:solidFill>
                <a:latin typeface="Trajan Pro 3 Bold" charset="0"/>
                <a:ea typeface="Trajan Pro 3 Bold" charset="0"/>
                <a:cs typeface="Trajan Pro 3 Bold" charset="0"/>
                <a:sym typeface="Trajan Pro 3 Bold" charset="0"/>
              </a:rPr>
              <a:t> </a:t>
            </a:r>
            <a:r>
              <a:rPr lang="it-IT" altLang="it-IT" sz="3600" u="sng" dirty="0">
                <a:solidFill>
                  <a:srgbClr val="000000"/>
                </a:solidFill>
                <a:latin typeface="Trajan Pro 3 Bold" charset="0"/>
                <a:ea typeface="Trajan Pro 3 Bold" charset="0"/>
                <a:cs typeface="Trajan Pro 3 Bold" charset="0"/>
                <a:sym typeface="Trajan Pro 3 Bold" charset="0"/>
              </a:rPr>
              <a:t>OTTOBRE 2015</a:t>
            </a:r>
            <a:r>
              <a:rPr lang="it-IT" altLang="it-IT" sz="3600" dirty="0">
                <a:solidFill>
                  <a:srgbClr val="000000"/>
                </a:solidFill>
                <a:latin typeface="Trajan Pro 3 Bold" charset="0"/>
                <a:ea typeface="Trajan Pro 3 Bold" charset="0"/>
                <a:cs typeface="Trajan Pro 3 Bold" charset="0"/>
                <a:sym typeface="Trajan Pro 3 Bold" charset="0"/>
              </a:rPr>
              <a:t> a </a:t>
            </a:r>
            <a:r>
              <a:rPr lang="it-IT" altLang="it-IT" sz="3600" u="sng" dirty="0">
                <a:solidFill>
                  <a:srgbClr val="000000"/>
                </a:solidFill>
                <a:latin typeface="Trajan Pro 3 Bold" charset="0"/>
                <a:ea typeface="Trajan Pro 3 Bold" charset="0"/>
                <a:cs typeface="Trajan Pro 3 Bold" charset="0"/>
                <a:sym typeface="Trajan Pro 3 Bold" charset="0"/>
              </a:rPr>
              <a:t>FEBBRAIO 2016</a:t>
            </a:r>
            <a:endParaRPr lang="it-IT" altLang="it-IT" sz="3600" dirty="0">
              <a:solidFill>
                <a:srgbClr val="000000"/>
              </a:solidFill>
              <a:latin typeface="Trajan Pro 3 Bold" charset="0"/>
              <a:ea typeface="Trajan Pro 3 Bold" charset="0"/>
              <a:cs typeface="Trajan Pro 3 Bold" charset="0"/>
              <a:sym typeface="Trajan Pro 3 Bold" charset="0"/>
            </a:endParaRPr>
          </a:p>
        </p:txBody>
      </p:sp>
      <p:sp>
        <p:nvSpPr>
          <p:cNvPr id="12291" name="Rectangle 3"/>
          <p:cNvSpPr>
            <a:spLocks/>
          </p:cNvSpPr>
          <p:nvPr/>
        </p:nvSpPr>
        <p:spPr bwMode="auto">
          <a:xfrm>
            <a:off x="848544" y="4797152"/>
            <a:ext cx="81724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r>
              <a:rPr lang="it-IT" altLang="it-IT" sz="3500" dirty="0" err="1">
                <a:solidFill>
                  <a:srgbClr val="323333"/>
                </a:solidFill>
                <a:latin typeface="Trajan Pro 3 Bold" charset="0"/>
                <a:ea typeface="Trajan Pro 3 Bold" charset="0"/>
                <a:cs typeface="Trajan Pro 3 Bold" charset="0"/>
                <a:sym typeface="Trajan Pro 3 Bold" charset="0"/>
              </a:rPr>
              <a:t>QRCode</a:t>
            </a:r>
            <a:r>
              <a:rPr lang="it-IT" altLang="it-IT" sz="3500" dirty="0">
                <a:solidFill>
                  <a:srgbClr val="323333"/>
                </a:solidFill>
                <a:latin typeface="Trajan Pro 3 Bold" charset="0"/>
                <a:ea typeface="Trajan Pro 3 Bold" charset="0"/>
                <a:cs typeface="Trajan Pro 3 Bold" charset="0"/>
                <a:sym typeface="Trajan Pro 3 Bold" charset="0"/>
              </a:rPr>
              <a:t> Solamente </a:t>
            </a:r>
            <a:r>
              <a:rPr lang="it-IT" altLang="it-IT" sz="4400" b="1" dirty="0">
                <a:solidFill>
                  <a:srgbClr val="FF2600"/>
                </a:solidFill>
                <a:latin typeface="Trajan Pro 3 Bold" charset="0"/>
                <a:ea typeface="Trajan Pro 3 Bold" charset="0"/>
                <a:cs typeface="Trajan Pro 3 Bold" charset="0"/>
                <a:sym typeface="Trajan Pro 3 Bold" charset="0"/>
              </a:rPr>
              <a:t>12</a:t>
            </a:r>
            <a:r>
              <a:rPr lang="it-IT" altLang="it-IT" sz="4400" dirty="0">
                <a:solidFill>
                  <a:srgbClr val="FF2600"/>
                </a:solidFill>
                <a:latin typeface="Trajan Pro 3 Bold" charset="0"/>
                <a:ea typeface="Trajan Pro 3 Bold" charset="0"/>
                <a:cs typeface="Trajan Pro 3 Bold" charset="0"/>
                <a:sym typeface="Trajan Pro 3 Bold" charset="0"/>
              </a:rPr>
              <a:t> </a:t>
            </a:r>
            <a:r>
              <a:rPr lang="it-IT" altLang="it-IT" sz="3500" dirty="0">
                <a:solidFill>
                  <a:srgbClr val="323333"/>
                </a:solidFill>
                <a:latin typeface="Trajan Pro 3 Bold" charset="0"/>
                <a:ea typeface="Trajan Pro 3 Bold" charset="0"/>
                <a:cs typeface="Trajan Pro 3 Bold" charset="0"/>
                <a:sym typeface="Trajan Pro 3 Bold" charset="0"/>
              </a:rPr>
              <a:t>accessi</a:t>
            </a:r>
          </a:p>
        </p:txBody>
      </p:sp>
      <p:sp>
        <p:nvSpPr>
          <p:cNvPr id="12292" name="Rectangle 4"/>
          <p:cNvSpPr>
            <a:spLocks/>
          </p:cNvSpPr>
          <p:nvPr/>
        </p:nvSpPr>
        <p:spPr bwMode="auto">
          <a:xfrm>
            <a:off x="1208584" y="3068960"/>
            <a:ext cx="7561325" cy="119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a:r>
              <a:rPr lang="it-IT" altLang="it-IT" sz="3500" dirty="0">
                <a:latin typeface="Trajan Pro 3 Bold" charset="0"/>
                <a:ea typeface="Trajan Pro 3 Bold" charset="0"/>
                <a:cs typeface="Trajan Pro 3 Bold" charset="0"/>
                <a:sym typeface="Trajan Pro 3 Bold" charset="0"/>
              </a:rPr>
              <a:t>Il canale </a:t>
            </a:r>
            <a:r>
              <a:rPr lang="it-IT" altLang="it-IT" sz="3500" dirty="0" err="1">
                <a:latin typeface="Trajan Pro 3 Bold" charset="0"/>
                <a:ea typeface="Trajan Pro 3 Bold" charset="0"/>
                <a:cs typeface="Trajan Pro 3 Bold" charset="0"/>
                <a:sym typeface="Trajan Pro 3 Bold" charset="0"/>
              </a:rPr>
              <a:t>YouTube</a:t>
            </a:r>
            <a:r>
              <a:rPr lang="it-IT" altLang="it-IT" sz="3500" dirty="0">
                <a:latin typeface="Trajan Pro 3 Bold" charset="0"/>
                <a:ea typeface="Trajan Pro 3 Bold" charset="0"/>
                <a:cs typeface="Trajan Pro 3 Bold" charset="0"/>
                <a:sym typeface="Trajan Pro 3 Bold" charset="0"/>
              </a:rPr>
              <a:t> è stato visualizzato </a:t>
            </a:r>
          </a:p>
          <a:p>
            <a:pPr algn="ctr"/>
            <a:r>
              <a:rPr lang="it-IT" altLang="it-IT" sz="3500" dirty="0">
                <a:latin typeface="Trajan Pro 3 Bold" charset="0"/>
                <a:ea typeface="Trajan Pro 3 Bold" charset="0"/>
                <a:cs typeface="Trajan Pro 3 Bold" charset="0"/>
                <a:sym typeface="Trajan Pro 3 Bold" charset="0"/>
              </a:rPr>
              <a:t>da </a:t>
            </a:r>
            <a:r>
              <a:rPr lang="it-IT" altLang="it-IT" sz="4400" b="1" dirty="0">
                <a:solidFill>
                  <a:srgbClr val="FF2600"/>
                </a:solidFill>
                <a:latin typeface="Trajan Pro 3 Bold" charset="0"/>
                <a:ea typeface="Trajan Pro 3 Bold" charset="0"/>
                <a:cs typeface="Trajan Pro 3 Bold" charset="0"/>
                <a:sym typeface="Trajan Pro 3 Bold" charset="0"/>
              </a:rPr>
              <a:t>1707</a:t>
            </a:r>
            <a:r>
              <a:rPr lang="it-IT" altLang="it-IT" sz="3500" dirty="0">
                <a:latin typeface="Trajan Pro 3 Bold" charset="0"/>
                <a:ea typeface="Trajan Pro 3 Bold" charset="0"/>
                <a:cs typeface="Trajan Pro 3 Bold" charset="0"/>
                <a:sym typeface="Trajan Pro 3 Bold" charset="0"/>
              </a:rPr>
              <a:t> </a:t>
            </a:r>
            <a:r>
              <a:rPr lang="it-IT" altLang="it-IT" sz="3300" dirty="0">
                <a:latin typeface="Trajan Pro 3 Bold" charset="0"/>
                <a:ea typeface="Trajan Pro 3 Bold" charset="0"/>
                <a:cs typeface="Trajan Pro 3 Bold" charset="0"/>
                <a:sym typeface="Trajan Pro 3 Bold" charset="0"/>
              </a:rPr>
              <a:t>utenti</a:t>
            </a:r>
          </a:p>
        </p:txBody>
      </p:sp>
    </p:spTree>
    <p:extLst>
      <p:ext uri="{BB962C8B-B14F-4D97-AF65-F5344CB8AC3E}">
        <p14:creationId xmlns:p14="http://schemas.microsoft.com/office/powerpoint/2010/main" val="10178448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891282" y="906463"/>
            <a:ext cx="8172450" cy="715962"/>
          </a:xfrm>
        </p:spPr>
        <p:txBody>
          <a:bodyPr/>
          <a:lstStyle/>
          <a:p>
            <a:pPr marL="684213" indent="-684213">
              <a:buFont typeface="Wingdings" panose="05000000000000000000" pitchFamily="2" charset="2"/>
              <a:buChar char="➢"/>
            </a:pPr>
            <a:r>
              <a:rPr lang="it-IT" altLang="it-IT" sz="4400">
                <a:solidFill>
                  <a:srgbClr val="BD572B"/>
                </a:solidFill>
                <a:latin typeface="Trajan Pro 3 Bold" charset="0"/>
                <a:ea typeface="Trajan Pro 3 Bold" charset="0"/>
                <a:cs typeface="Trajan Pro 3 Bold" charset="0"/>
                <a:sym typeface="Trajan Pro 3 Bold" charset="0"/>
              </a:rPr>
              <a:t>Obbiettivo</a:t>
            </a:r>
          </a:p>
        </p:txBody>
      </p:sp>
      <p:sp>
        <p:nvSpPr>
          <p:cNvPr id="13314" name="Rectangle 2"/>
          <p:cNvSpPr>
            <a:spLocks noGrp="1" noChangeArrowheads="1"/>
          </p:cNvSpPr>
          <p:nvPr>
            <p:ph type="body" sz="quarter" idx="1"/>
          </p:nvPr>
        </p:nvSpPr>
        <p:spPr>
          <a:xfrm>
            <a:off x="891282" y="3284985"/>
            <a:ext cx="8172450" cy="935037"/>
          </a:xfrm>
        </p:spPr>
        <p:txBody>
          <a:bodyPr>
            <a:normAutofit fontScale="92500" lnSpcReduction="10000"/>
          </a:bodyPr>
          <a:lstStyle/>
          <a:p>
            <a:pPr algn="ctr"/>
            <a:r>
              <a:rPr lang="it-IT" altLang="it-IT" sz="3200" b="1" dirty="0">
                <a:solidFill>
                  <a:srgbClr val="000000"/>
                </a:solidFill>
                <a:latin typeface="Trajan Pro 3" charset="0"/>
                <a:ea typeface="Trajan Pro 3" charset="0"/>
                <a:cs typeface="Trajan Pro 3" charset="0"/>
                <a:sym typeface="Trajan Pro 3" charset="0"/>
              </a:rPr>
              <a:t>Il sito come punto d’informazione per la comunità</a:t>
            </a:r>
          </a:p>
        </p:txBody>
      </p:sp>
    </p:spTree>
    <p:extLst>
      <p:ext uri="{BB962C8B-B14F-4D97-AF65-F5344CB8AC3E}">
        <p14:creationId xmlns:p14="http://schemas.microsoft.com/office/powerpoint/2010/main" val="3009331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p:cNvSpPr>
          <p:nvPr/>
        </p:nvSpPr>
        <p:spPr bwMode="auto">
          <a:xfrm>
            <a:off x="8043466" y="6524609"/>
            <a:ext cx="1065411" cy="233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spAutoFit/>
          </a:bodyPr>
          <a:lstStyle/>
          <a:p>
            <a:pPr algn="r"/>
            <a:fld id="{F813F460-D3C3-4CAD-B316-91B4658CA431}" type="slidenum">
              <a:rPr lang="it-IT" altLang="it-IT" sz="1000">
                <a:solidFill>
                  <a:srgbClr val="FFFFFF"/>
                </a:solidFill>
              </a:rPr>
              <a:pPr algn="r"/>
              <a:t>17</a:t>
            </a:fld>
            <a:endParaRPr lang="it-IT" altLang="it-IT" sz="1000">
              <a:solidFill>
                <a:srgbClr val="FFFFFF"/>
              </a:solidFill>
            </a:endParaRPr>
          </a:p>
        </p:txBody>
      </p:sp>
      <p:sp>
        <p:nvSpPr>
          <p:cNvPr id="17410" name="Rectangle 2"/>
          <p:cNvSpPr>
            <a:spLocks noGrp="1"/>
          </p:cNvSpPr>
          <p:nvPr>
            <p:ph type="body" idx="4294967295"/>
          </p:nvPr>
        </p:nvSpPr>
        <p:spPr bwMode="auto">
          <a:xfrm>
            <a:off x="130275" y="1127126"/>
            <a:ext cx="9644161" cy="4602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500" tIns="63500" rIns="63500" bIns="63500" anchor="ctr">
            <a:normAutofit fontScale="85000" lnSpcReduction="20000"/>
          </a:bodyPr>
          <a:lstStyle/>
          <a:p>
            <a:pPr marL="0" indent="0" defTabSz="223838">
              <a:lnSpc>
                <a:spcPct val="175000"/>
              </a:lnSpc>
              <a:spcBef>
                <a:spcPct val="0"/>
              </a:spcBef>
              <a:buClrTx/>
              <a:buSzTx/>
              <a:buFontTx/>
              <a:buNone/>
            </a:pPr>
            <a:r>
              <a:rPr lang="it-IT" altLang="it-IT" dirty="0">
                <a:solidFill>
                  <a:srgbClr val="000000"/>
                </a:solidFill>
                <a:latin typeface="Trajan Pro 3 Bold" charset="0"/>
                <a:ea typeface="Trajan Pro 3 Bold" charset="0"/>
                <a:cs typeface="Trajan Pro 3 Bold" charset="0"/>
                <a:sym typeface="Trajan Pro 3 Bold" charset="0"/>
              </a:rPr>
              <a:t>Definizione organigramma per la gestione del sito con ampliamento del gruppo:</a:t>
            </a:r>
          </a:p>
          <a:p>
            <a:pPr marL="0" indent="-126999" algn="ctr" defTabSz="223838">
              <a:lnSpc>
                <a:spcPct val="175000"/>
              </a:lnSpc>
              <a:spcBef>
                <a:spcPct val="0"/>
              </a:spcBef>
              <a:buClrTx/>
              <a:buFontTx/>
              <a:buChar char="•"/>
            </a:pPr>
            <a:r>
              <a:rPr lang="it-IT" altLang="it-IT" dirty="0">
                <a:solidFill>
                  <a:srgbClr val="000000"/>
                </a:solidFill>
                <a:latin typeface="Trajan Pro 3 Bold" charset="0"/>
                <a:ea typeface="Trajan Pro 3 Bold" charset="0"/>
                <a:cs typeface="Trajan Pro 3 Bold" charset="0"/>
                <a:sym typeface="Trajan Pro 3 Bold" charset="0"/>
              </a:rPr>
              <a:t>Evento "Caro giornalista dove sei?”</a:t>
            </a:r>
            <a:r>
              <a:rPr lang="it-IT" altLang="it-IT" sz="1800" u="sng" dirty="0">
                <a:solidFill>
                  <a:srgbClr val="000000"/>
                </a:solidFill>
                <a:latin typeface="Trajan Pro 3 Bold" charset="0"/>
                <a:ea typeface="Trajan Pro 3 Bold" charset="0"/>
                <a:cs typeface="Trajan Pro 3 Bold" charset="0"/>
                <a:sym typeface="Trajan Pro 3 Bold" charset="0"/>
              </a:rPr>
              <a:t>( collaborazione con il giornalino Crescere Insieme)</a:t>
            </a:r>
            <a:endParaRPr lang="it-IT" altLang="it-IT" sz="1800" dirty="0">
              <a:solidFill>
                <a:srgbClr val="000000"/>
              </a:solidFill>
              <a:latin typeface="Trajan Pro 3 Bold" charset="0"/>
              <a:ea typeface="Trajan Pro 3 Bold" charset="0"/>
              <a:cs typeface="Trajan Pro 3 Bold" charset="0"/>
              <a:sym typeface="Trajan Pro 3 Bold" charset="0"/>
            </a:endParaRPr>
          </a:p>
          <a:p>
            <a:pPr marL="0" indent="0" defTabSz="223838">
              <a:lnSpc>
                <a:spcPct val="175000"/>
              </a:lnSpc>
              <a:spcBef>
                <a:spcPct val="0"/>
              </a:spcBef>
              <a:buClrTx/>
              <a:buSzTx/>
              <a:buFontTx/>
              <a:buNone/>
            </a:pPr>
            <a:r>
              <a:rPr lang="it-IT" altLang="it-IT" dirty="0">
                <a:solidFill>
                  <a:srgbClr val="000000"/>
                </a:solidFill>
                <a:latin typeface="Trajan Pro 3 Bold" charset="0"/>
                <a:ea typeface="Trajan Pro 3 Bold" charset="0"/>
                <a:cs typeface="Trajan Pro 3 Bold" charset="0"/>
                <a:sym typeface="Trajan Pro 3 Bold" charset="0"/>
              </a:rPr>
              <a:t>Una newsletter per comunicare periodicamente con la comunità. (In fase di Tester)</a:t>
            </a:r>
          </a:p>
          <a:p>
            <a:pPr marL="0" indent="0" defTabSz="223838">
              <a:lnSpc>
                <a:spcPct val="175000"/>
              </a:lnSpc>
              <a:spcBef>
                <a:spcPct val="0"/>
              </a:spcBef>
              <a:buClrTx/>
              <a:buSzTx/>
              <a:buFontTx/>
              <a:buNone/>
            </a:pPr>
            <a:r>
              <a:rPr lang="it-IT" altLang="it-IT" dirty="0">
                <a:solidFill>
                  <a:srgbClr val="000000"/>
                </a:solidFill>
                <a:latin typeface="Trajan Pro 3 Bold" charset="0"/>
                <a:ea typeface="Trajan Pro 3 Bold" charset="0"/>
                <a:cs typeface="Trajan Pro 3 Bold" charset="0"/>
                <a:sym typeface="Trajan Pro 3 Bold" charset="0"/>
              </a:rPr>
              <a:t>La </a:t>
            </a:r>
            <a:r>
              <a:rPr lang="it-IT" altLang="it-IT" dirty="0" err="1">
                <a:solidFill>
                  <a:srgbClr val="000000"/>
                </a:solidFill>
                <a:latin typeface="Trajan Pro 3 Bold" charset="0"/>
                <a:ea typeface="Trajan Pro 3 Bold" charset="0"/>
                <a:cs typeface="Trajan Pro 3 Bold" charset="0"/>
                <a:sym typeface="Trajan Pro 3 Bold" charset="0"/>
              </a:rPr>
              <a:t>S.Messa</a:t>
            </a:r>
            <a:r>
              <a:rPr lang="it-IT" altLang="it-IT" dirty="0">
                <a:solidFill>
                  <a:srgbClr val="000000"/>
                </a:solidFill>
                <a:latin typeface="Trajan Pro 3 Bold" charset="0"/>
                <a:ea typeface="Trajan Pro 3 Bold" charset="0"/>
                <a:cs typeface="Trajan Pro 3 Bold" charset="0"/>
                <a:sym typeface="Trajan Pro 3 Bold" charset="0"/>
              </a:rPr>
              <a:t> in Streaming audio e poi video: </a:t>
            </a:r>
          </a:p>
          <a:p>
            <a:pPr marL="293688" lvl="1" indent="-107950" algn="ctr" defTabSz="223838">
              <a:lnSpc>
                <a:spcPct val="175000"/>
              </a:lnSpc>
              <a:spcBef>
                <a:spcPct val="0"/>
              </a:spcBef>
              <a:buClrTx/>
              <a:buFontTx/>
              <a:buChar char="•"/>
            </a:pPr>
            <a:r>
              <a:rPr lang="it-IT" altLang="it-IT" dirty="0">
                <a:solidFill>
                  <a:srgbClr val="000000"/>
                </a:solidFill>
                <a:latin typeface="Trajan Pro 3 Bold" charset="0"/>
                <a:ea typeface="Trajan Pro 3 Bold" charset="0"/>
                <a:cs typeface="Trajan Pro 3 Bold" charset="0"/>
                <a:sym typeface="Trajan Pro 3 Bold" charset="0"/>
              </a:rPr>
              <a:t>Avviate prove di acquisizione audio (La Solenne Messa di Pasqua sarà registrata e poi messa online)</a:t>
            </a:r>
          </a:p>
          <a:p>
            <a:pPr marL="0" indent="0" defTabSz="223838">
              <a:lnSpc>
                <a:spcPct val="175000"/>
              </a:lnSpc>
              <a:spcBef>
                <a:spcPct val="0"/>
              </a:spcBef>
              <a:buClrTx/>
              <a:buSzTx/>
              <a:buFontTx/>
              <a:buNone/>
            </a:pPr>
            <a:r>
              <a:rPr lang="it-IT" altLang="it-IT" dirty="0">
                <a:solidFill>
                  <a:srgbClr val="000000"/>
                </a:solidFill>
                <a:latin typeface="Trajan Pro 3 Bold" charset="0"/>
                <a:ea typeface="Trajan Pro 3 Bold" charset="0"/>
                <a:cs typeface="Trajan Pro 3 Bold" charset="0"/>
                <a:sym typeface="Trajan Pro 3 Bold" charset="0"/>
              </a:rPr>
              <a:t>Applicazione ufficiale della parrocchia per sistemi, </a:t>
            </a:r>
            <a:r>
              <a:rPr lang="it-IT" altLang="it-IT" dirty="0" err="1">
                <a:solidFill>
                  <a:srgbClr val="000000"/>
                </a:solidFill>
                <a:latin typeface="Trajan Pro 3 Bold" charset="0"/>
                <a:ea typeface="Trajan Pro 3 Bold" charset="0"/>
                <a:cs typeface="Trajan Pro 3 Bold" charset="0"/>
                <a:sym typeface="Trajan Pro 3 Bold" charset="0"/>
              </a:rPr>
              <a:t>Android</a:t>
            </a:r>
            <a:r>
              <a:rPr lang="it-IT" altLang="it-IT" dirty="0">
                <a:solidFill>
                  <a:srgbClr val="000000"/>
                </a:solidFill>
                <a:latin typeface="Trajan Pro 3 Bold" charset="0"/>
                <a:ea typeface="Trajan Pro 3 Bold" charset="0"/>
                <a:cs typeface="Trajan Pro 3 Bold" charset="0"/>
                <a:sym typeface="Trajan Pro 3 Bold" charset="0"/>
              </a:rPr>
              <a:t>, Windows e </a:t>
            </a:r>
            <a:r>
              <a:rPr lang="it-IT" altLang="it-IT" dirty="0" err="1">
                <a:solidFill>
                  <a:srgbClr val="000000"/>
                </a:solidFill>
                <a:latin typeface="Trajan Pro 3 Bold" charset="0"/>
                <a:ea typeface="Trajan Pro 3 Bold" charset="0"/>
                <a:cs typeface="Trajan Pro 3 Bold" charset="0"/>
                <a:sym typeface="Trajan Pro 3 Bold" charset="0"/>
              </a:rPr>
              <a:t>iOS</a:t>
            </a:r>
            <a:endParaRPr lang="it-IT" altLang="it-IT" dirty="0">
              <a:solidFill>
                <a:srgbClr val="000000"/>
              </a:solidFill>
              <a:latin typeface="Trajan Pro 3 Bold" charset="0"/>
              <a:ea typeface="Trajan Pro 3 Bold" charset="0"/>
              <a:cs typeface="Trajan Pro 3 Bold" charset="0"/>
              <a:sym typeface="Trajan Pro 3 Bold" charset="0"/>
            </a:endParaRPr>
          </a:p>
          <a:p>
            <a:pPr marL="0" indent="0" defTabSz="223838">
              <a:lnSpc>
                <a:spcPct val="175000"/>
              </a:lnSpc>
              <a:spcBef>
                <a:spcPct val="0"/>
              </a:spcBef>
              <a:buClrTx/>
              <a:buSzTx/>
              <a:buFontTx/>
              <a:buNone/>
            </a:pPr>
            <a:r>
              <a:rPr lang="it-IT" altLang="it-IT" dirty="0">
                <a:solidFill>
                  <a:srgbClr val="000000"/>
                </a:solidFill>
                <a:latin typeface="Trajan Pro 3 Bold" charset="0"/>
                <a:ea typeface="Trajan Pro 3 Bold" charset="0"/>
                <a:cs typeface="Trajan Pro 3 Bold" charset="0"/>
                <a:sym typeface="Trajan Pro 3 Bold" charset="0"/>
              </a:rPr>
              <a:t>Inserimento e gestione di un forum per discussioni</a:t>
            </a:r>
          </a:p>
          <a:p>
            <a:pPr marL="0" indent="0" defTabSz="223838">
              <a:lnSpc>
                <a:spcPct val="175000"/>
              </a:lnSpc>
              <a:spcBef>
                <a:spcPct val="0"/>
              </a:spcBef>
              <a:buClrTx/>
              <a:buSzTx/>
              <a:buFontTx/>
              <a:buNone/>
            </a:pPr>
            <a:r>
              <a:rPr lang="it-IT" altLang="it-IT" u="sng" dirty="0">
                <a:solidFill>
                  <a:srgbClr val="000000"/>
                </a:solidFill>
                <a:latin typeface="Trajan Pro 3 Bold" charset="0"/>
                <a:ea typeface="Trajan Pro 3 Bold" charset="0"/>
                <a:cs typeface="Trajan Pro 3 Bold" charset="0"/>
                <a:sym typeface="Trajan Pro 3 Bold" charset="0"/>
              </a:rPr>
              <a:t>Riflettere e trovare soluzioni migliori per poter crescere</a:t>
            </a:r>
          </a:p>
        </p:txBody>
      </p:sp>
      <p:sp>
        <p:nvSpPr>
          <p:cNvPr id="17411" name="Rectangle 3"/>
          <p:cNvSpPr>
            <a:spLocks noGrp="1"/>
          </p:cNvSpPr>
          <p:nvPr>
            <p:ph type="title" idx="4294967295"/>
          </p:nvPr>
        </p:nvSpPr>
        <p:spPr bwMode="auto">
          <a:xfrm>
            <a:off x="1929607" y="84138"/>
            <a:ext cx="6045498" cy="1441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defTabSz="647700">
              <a:lnSpc>
                <a:spcPct val="100000"/>
              </a:lnSpc>
            </a:pPr>
            <a:r>
              <a:rPr lang="it-IT" altLang="it-IT" sz="4000" dirty="0">
                <a:solidFill>
                  <a:srgbClr val="000000"/>
                </a:solidFill>
                <a:latin typeface="Trajan Pro 3 Bold" charset="0"/>
                <a:ea typeface="Trajan Pro 3 Bold" charset="0"/>
                <a:cs typeface="Trajan Pro 3 Bold" charset="0"/>
                <a:sym typeface="Trajan Pro 3 Bold" charset="0"/>
              </a:rPr>
              <a:t>Guardando al futuro</a:t>
            </a:r>
          </a:p>
        </p:txBody>
      </p:sp>
    </p:spTree>
    <p:extLst>
      <p:ext uri="{BB962C8B-B14F-4D97-AF65-F5344CB8AC3E}">
        <p14:creationId xmlns:p14="http://schemas.microsoft.com/office/powerpoint/2010/main" val="20804369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0986" y="607091"/>
            <a:ext cx="9302534" cy="5341462"/>
          </a:xfrm>
          <a:prstGeom prst="rect">
            <a:avLst/>
          </a:prstGeom>
          <a:noFill/>
        </p:spPr>
        <p:txBody>
          <a:bodyPr wrap="square" rtlCol="0" anchor="ctr">
            <a:spAutoFit/>
          </a:bodyPr>
          <a:lstStyle/>
          <a:p>
            <a:pPr algn="just"/>
            <a:r>
              <a:rPr lang="it-IT" sz="5400" dirty="0" smtClean="0">
                <a:latin typeface="Freestyle Script" panose="030804020302050B0404" pitchFamily="66" charset="0"/>
              </a:rPr>
              <a:t>Le persone che sono abbastanza folli da pensare di cambiare al mondo, sono coloro che lo cambiano veramente.</a:t>
            </a:r>
          </a:p>
          <a:p>
            <a:pPr algn="just"/>
            <a:endParaRPr lang="it-IT" sz="5400" dirty="0" smtClean="0">
              <a:latin typeface="Freestyle Script" panose="030804020302050B0404" pitchFamily="66" charset="0"/>
            </a:endParaRPr>
          </a:p>
          <a:p>
            <a:pPr algn="just"/>
            <a:r>
              <a:rPr lang="it-IT" sz="5400" dirty="0" smtClean="0">
                <a:latin typeface="Freestyle Script" panose="030804020302050B0404" pitchFamily="66" charset="0"/>
              </a:rPr>
              <a:t>Steve Jobs</a:t>
            </a:r>
            <a:endParaRPr lang="it-IT" sz="5400" dirty="0">
              <a:latin typeface="Freestyle Script" panose="030804020302050B0404" pitchFamily="66" charset="0"/>
            </a:endParaRPr>
          </a:p>
        </p:txBody>
      </p:sp>
    </p:spTree>
    <p:extLst>
      <p:ext uri="{BB962C8B-B14F-4D97-AF65-F5344CB8AC3E}">
        <p14:creationId xmlns:p14="http://schemas.microsoft.com/office/powerpoint/2010/main" val="2004444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Users\fulvio\Desktop\logochiesa-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10136"/>
            <a:ext cx="792088" cy="82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443" y="116632"/>
            <a:ext cx="78682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0" name="AutoShape 2" descr="data:image/jpeg;base64,/9j/4AAQSkZJRgABAQAAAQABAAD/2wCEAAkGBhQSBQkUExQUFRUVDRYaDRgXFyMXHhQhICckIB8fIRghGyYqIxolHhgZIDsnJycpLCwvHx49NzAsNSguLDABCQoKBQUFDQUFDSkYEhgpKSkpKSkpKSkpKSkpKSkpKSkpKSkpKSkpKSkpKSkpKSkpKSkpKSkpKSkpKSkpKSkpKf/AABEIAFAAUAMBIgACEQEDEQH/xAAbAAADAAMBAQAAAAAAAAAAAAAABgcDBAUBAv/EADQQAAECBAQFAQYGAwEAAAAAAAECAwAEESEFEhMxBgcUIlFBFSMyYZGhJDRScYGSQqKxF//EABQBAQAAAAAAAAAAAAAAAAAAAAD/xAAUEQEAAAAAAAAAAAAAAAAAAAAA/9oADAMBAAIRAxEAPwBQ5U4i+1K41oyHWBSG9Q1HubLob+an+sT1W8UTlK24ZXG9PEEyPY3mBSlWvZdu4ja+36onZgPIIIIAggggCCCCAyS5/Et2r3Cg8w+c3MQfdn8PL8j0RDS8qag57728bQhy/wCZbvTvF/EP/OBtwYjh2pPpnjorooJSnTvt2E773gNLl1LSK5fFetYfeISjpi0hSshoqubLtXt38GEpW8UXlKcS6TG/Z4ZIyN9Xq+KLy5fn8f2hX4IxVmW40w16ZQVtNugrAFaeDT1ymiqfKAxN8HzhmpFHTuhUwFdKlScpcy3JGalgDWNOcwV5ptxTja0pTMLaWSLBafiRXbMPEVNfEEuObuFTqsTEwyZl4hK0rT0qSk0TlIIpWie0XoCY+/8A0SVl+GsSRRmaTMcQTKplgg1WyrNRYJTY1CCDvtt6BOZfgedcnGm0S7ilrlUvISKEltVgvfYkiNKZwF9vFX2FNLDraVF1FKlISMxJp6BN/wBormHcaYcrjabUlxDcsrhtMsyHwoioIGRYFzQChobitDHG4TxmSw3F+I5vPLvKSW25JpoKSlaVkFwoC6miU9tydlVtATIyaxJIcyqyFZSlVLFQAJFfICgf5jOrBnhgiJktq0VPFtK/QqArT6H7HxFWx3iXCprhPFpBgol2Zctu4c4oKJcWSS5RNK7Kygb0r6CNtfGuDHBnMNzzHS9GEIcLaS2FpBXqgD3moVGlxSoFgLwEVYA6huu2YVhw5lS0iickuhYfZSW16oeQpBUa2pm9KeIUWhSdTlNfeDIdq3taH3m+cR9oYd7RDIVor0NLalRWvzrSA1OXBlOmxXqpx6VOVGgG1lOrZVa0F6dv1MJCt4eOW2MIYl8Wz4eZ3OhGUhIVo0C73Sd6j+sI6t4DyCCCAIIIIAggggMjFNdFTQZhU+IcuZhlOskekm3ppOkrVLqysoNbAVApXeE1g0mG7V7hbzDpzOxZD87IlEgZHK0sFJSE6l97JG20B0eULWImUxz2ephIyN9Vq1uKLy5aDf4/tCdwjKId40wdtxIUhc6ylxJ2UCoAi3kR3OXjsgGMU6555olKOm0lKTmPdmzZd6du/kwpSk4tqeYcbUUrbWlTahuki4P8GAr83y+w9eIcXJdWJRLM+w3JuCpS0Vp2UCboKiK1pTyIDwFIy2O8My06lOdck6VqaKlJmHc4DeYpvkKfAFzeJjPcWzT0tOIceWpL7qVzINO9SQACbbgJH0j4kuKZpl2XU2+4ktNKQyQq6Eq3SD6D/kBRJrgdpnBOPtZhkPS+gqV01KUloLqe0k12p8V4wcbcLMtcK4AmWYl9WZkpQqPvS8Vr9UmumEKNBQ3qTbaEBriWZTJ4g2Hl5ZkgzYJzapFwVE1JNz6x0kcx8QElLNiacyNaeimiaJyUyf4+lB9ICnJ5KSieIpRSn0GVS0GZsBdFGZsgJHjMpYXT0IpShjhcEcDNIRxkiaaZW7JLZDKntTTTUuAkhs5ilQSk2r6fOJ3M8RzDjjxU8s55vXWK0Bc/XTbNeOmzzHxBGKTjyZlaXH8nUKAT35ahNsuwCiLQHHmTXHXcqUI/EHIlNQlPdYAKvlG1703vDzzjbxAYjh3tFTClaK9DRqABUVrUC9aQhPTincUW46oqUt0qeV6kk1J/feGnmO5IGck+geedTpq1i6pSik1tTN6U8QHU5TB7pcb0pBqc7G9QuKSnRsuhGYGtb7fpETpW8P8Aytw9TstjOXEDJZUN1AIGtULtcjan+0ICt4DyCCCAIIIIAggggMkt+ZboK94oPN4f+b+t7Qw7WkWpI6S8qW1JVqXFzlA22hAlx+IbvTuF/Hzh65sSCmp6QCp8z1Wl0USPd32sTvvAf//Z"/>
          <p:cNvSpPr>
            <a:spLocks noChangeAspect="1" noChangeArrowheads="1"/>
          </p:cNvSpPr>
          <p:nvPr/>
        </p:nvSpPr>
        <p:spPr bwMode="auto">
          <a:xfrm>
            <a:off x="0" y="-825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 name="Sottotitolo 1"/>
          <p:cNvSpPr>
            <a:spLocks noGrp="1"/>
          </p:cNvSpPr>
          <p:nvPr>
            <p:ph type="subTitle" idx="1"/>
          </p:nvPr>
        </p:nvSpPr>
        <p:spPr>
          <a:xfrm>
            <a:off x="560512" y="1052736"/>
            <a:ext cx="8856984" cy="3888432"/>
          </a:xfrm>
        </p:spPr>
        <p:txBody>
          <a:bodyPr>
            <a:noAutofit/>
          </a:bodyPr>
          <a:lstStyle/>
          <a:p>
            <a:pPr algn="just"/>
            <a:r>
              <a:rPr lang="it-IT" sz="1800" dirty="0">
                <a:solidFill>
                  <a:schemeClr val="tx1"/>
                </a:solidFill>
                <a:effectLst/>
              </a:rPr>
              <a:t> </a:t>
            </a:r>
          </a:p>
          <a:p>
            <a:pPr algn="just"/>
            <a:r>
              <a:rPr lang="it-IT" sz="1800" dirty="0">
                <a:solidFill>
                  <a:schemeClr val="tx1"/>
                </a:solidFill>
                <a:effectLst/>
              </a:rPr>
              <a:t>Il giornalino </a:t>
            </a:r>
            <a:r>
              <a:rPr lang="it-IT" sz="1800" b="1" dirty="0">
                <a:solidFill>
                  <a:schemeClr val="tx1"/>
                </a:solidFill>
                <a:effectLst/>
              </a:rPr>
              <a:t>Crescere Insieme </a:t>
            </a:r>
            <a:r>
              <a:rPr lang="it-IT" sz="1800" dirty="0">
                <a:solidFill>
                  <a:schemeClr val="tx1"/>
                </a:solidFill>
                <a:effectLst/>
              </a:rPr>
              <a:t>è ormai una realtà consolidata che da anni opera nell’ambito della comunità al quale le persone si sono affezionate, testimoniate dal crescente interesse nei suoi confronti quando mensilmente viene distribuito fuori la chiesa. </a:t>
            </a:r>
            <a:endParaRPr lang="it-IT" sz="1800" dirty="0" smtClean="0">
              <a:solidFill>
                <a:schemeClr val="tx1"/>
              </a:solidFill>
              <a:effectLst/>
            </a:endParaRPr>
          </a:p>
          <a:p>
            <a:pPr algn="just"/>
            <a:endParaRPr lang="it-IT" sz="800" dirty="0">
              <a:solidFill>
                <a:schemeClr val="tx1"/>
              </a:solidFill>
              <a:effectLst/>
            </a:endParaRPr>
          </a:p>
          <a:p>
            <a:pPr algn="just"/>
            <a:r>
              <a:rPr lang="it-IT" sz="1800" dirty="0">
                <a:solidFill>
                  <a:schemeClr val="tx1"/>
                </a:solidFill>
                <a:effectLst/>
              </a:rPr>
              <a:t>L’intenzione è quindi quello di renderlo sempre più ricco, visto che le attività della parrocchia di cui parliamo regolarmente sono in continuo aumento. Proprio per questo cerchiamo di farlo Crescere ancora di più, meglio se Insieme a voi. Quindi l’invito, per chi vuole, a collaborare per renderlo ancora più </a:t>
            </a:r>
            <a:r>
              <a:rPr lang="it-IT" sz="1800" dirty="0" smtClean="0">
                <a:solidFill>
                  <a:schemeClr val="tx1"/>
                </a:solidFill>
                <a:effectLst/>
              </a:rPr>
              <a:t>interessante  </a:t>
            </a:r>
            <a:r>
              <a:rPr lang="it-IT" sz="1800" dirty="0">
                <a:solidFill>
                  <a:schemeClr val="tx1"/>
                </a:solidFill>
                <a:effectLst/>
              </a:rPr>
              <a:t>e coinvolgente</a:t>
            </a:r>
            <a:r>
              <a:rPr lang="it-IT" sz="1800" dirty="0" smtClean="0">
                <a:solidFill>
                  <a:schemeClr val="tx1"/>
                </a:solidFill>
                <a:effectLst/>
              </a:rPr>
              <a:t>.</a:t>
            </a:r>
            <a:endParaRPr lang="it-IT" sz="1800" dirty="0">
              <a:solidFill>
                <a:schemeClr val="tx1"/>
              </a:solidFill>
              <a:effectLst/>
            </a:endParaRPr>
          </a:p>
        </p:txBody>
      </p:sp>
      <p:sp>
        <p:nvSpPr>
          <p:cNvPr id="3" name="CasellaDiTesto 2"/>
          <p:cNvSpPr txBox="1"/>
          <p:nvPr/>
        </p:nvSpPr>
        <p:spPr>
          <a:xfrm>
            <a:off x="2011012" y="260648"/>
            <a:ext cx="5954875" cy="543739"/>
          </a:xfrm>
          <a:prstGeom prst="rect">
            <a:avLst/>
          </a:prstGeom>
          <a:noFill/>
        </p:spPr>
        <p:txBody>
          <a:bodyPr wrap="none" rtlCol="0">
            <a:spAutoFit/>
          </a:bodyPr>
          <a:lstStyle/>
          <a:p>
            <a:pPr algn="ctr"/>
            <a:r>
              <a:rPr lang="it-IT" sz="3200" b="1" dirty="0" smtClean="0"/>
              <a:t>Giornalino “Crescere Insieme</a:t>
            </a:r>
          </a:p>
        </p:txBody>
      </p:sp>
      <p:pic>
        <p:nvPicPr>
          <p:cNvPr id="4" name="Immagine 3" descr="Immagine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816" y="4725144"/>
            <a:ext cx="1955248" cy="1800200"/>
          </a:xfrm>
          <a:prstGeom prst="rect">
            <a:avLst/>
          </a:prstGeom>
        </p:spPr>
      </p:pic>
    </p:spTree>
    <p:extLst>
      <p:ext uri="{BB962C8B-B14F-4D97-AF65-F5344CB8AC3E}">
        <p14:creationId xmlns:p14="http://schemas.microsoft.com/office/powerpoint/2010/main" val="7726943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415925" y="1196975"/>
            <a:ext cx="8736013" cy="2187575"/>
          </a:xfrm>
          <a:prstGeom prst="rect">
            <a:avLst/>
          </a:prstGeom>
          <a:noFill/>
          <a:ln w="12700">
            <a:noFill/>
            <a:miter lim="800000"/>
            <a:headEnd/>
            <a:tailEnd/>
          </a:ln>
        </p:spPr>
        <p:txBody>
          <a:bodyPr lIns="90488" tIns="44450" rIns="90488" bIns="44450">
            <a:spAutoFit/>
          </a:bodyPr>
          <a:lstStyle/>
          <a:p>
            <a:pPr defTabSz="898525">
              <a:lnSpc>
                <a:spcPts val="2200"/>
              </a:lnSpc>
              <a:defRPr/>
            </a:pPr>
            <a:endParaRPr lang="it-IT" sz="2400" b="1" dirty="0">
              <a:ea typeface="+mn-ea"/>
              <a:cs typeface="+mn-cs"/>
            </a:endParaRPr>
          </a:p>
          <a:p>
            <a:pPr algn="ctr" defTabSz="898525">
              <a:lnSpc>
                <a:spcPts val="2200"/>
              </a:lnSpc>
              <a:defRPr/>
            </a:pPr>
            <a:endParaRPr lang="it-IT" sz="2400" b="1" dirty="0">
              <a:ea typeface="+mn-ea"/>
              <a:cs typeface="+mn-cs"/>
            </a:endParaRPr>
          </a:p>
          <a:p>
            <a:pPr algn="ctr" defTabSz="898525">
              <a:lnSpc>
                <a:spcPts val="2200"/>
              </a:lnSpc>
              <a:defRPr/>
            </a:pPr>
            <a:endParaRPr lang="it-IT" sz="2400" b="1" dirty="0">
              <a:ea typeface="+mn-ea"/>
              <a:cs typeface="+mn-cs"/>
            </a:endParaRPr>
          </a:p>
          <a:p>
            <a:pPr algn="ctr">
              <a:defRPr/>
            </a:pPr>
            <a:endParaRPr lang="it-IT" sz="2800" b="1" dirty="0">
              <a:solidFill>
                <a:schemeClr val="bg1"/>
              </a:solidFill>
              <a:ea typeface="+mn-ea"/>
              <a:cs typeface="+mn-cs"/>
            </a:endParaRPr>
          </a:p>
          <a:p>
            <a:pPr algn="ctr">
              <a:defRPr/>
            </a:pPr>
            <a:endParaRPr lang="it-IT" sz="1800" b="1" dirty="0">
              <a:latin typeface="+mn-lt"/>
              <a:ea typeface="+mn-ea"/>
              <a:cs typeface="+mn-cs"/>
            </a:endParaRPr>
          </a:p>
          <a:p>
            <a:pPr algn="ctr">
              <a:defRPr/>
            </a:pPr>
            <a:endParaRPr lang="it-IT" sz="2400" b="1" dirty="0">
              <a:latin typeface="+mn-lt"/>
              <a:ea typeface="+mn-ea"/>
              <a:cs typeface="+mn-cs"/>
            </a:endParaRPr>
          </a:p>
          <a:p>
            <a:pPr marL="1520825" defTabSz="898525">
              <a:lnSpc>
                <a:spcPts val="2200"/>
              </a:lnSpc>
              <a:defRPr/>
            </a:pPr>
            <a:endParaRPr lang="it-IT" sz="1400" dirty="0">
              <a:ea typeface="+mn-ea"/>
              <a:cs typeface="+mn-cs"/>
            </a:endParaRPr>
          </a:p>
        </p:txBody>
      </p:sp>
      <p:sp>
        <p:nvSpPr>
          <p:cNvPr id="4099" name="CasellaDiTesto 7"/>
          <p:cNvSpPr txBox="1">
            <a:spLocks noChangeArrowheads="1"/>
          </p:cNvSpPr>
          <p:nvPr/>
        </p:nvSpPr>
        <p:spPr bwMode="auto">
          <a:xfrm>
            <a:off x="776536" y="1628800"/>
            <a:ext cx="7920880" cy="485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r>
              <a:rPr lang="it-IT" sz="2800" b="1" dirty="0" smtClean="0"/>
              <a:t>Programma Assemblea marzo 2016</a:t>
            </a:r>
            <a:endParaRPr lang="it-IT" sz="2800" b="1" dirty="0"/>
          </a:p>
          <a:p>
            <a:endParaRPr lang="it-IT" sz="1400" b="1" dirty="0"/>
          </a:p>
          <a:p>
            <a:r>
              <a:rPr lang="it-IT" sz="2000" b="1" dirty="0" smtClean="0"/>
              <a:t>1 </a:t>
            </a:r>
            <a:r>
              <a:rPr lang="it-IT" sz="2000" b="1" dirty="0"/>
              <a:t>– Informativa </a:t>
            </a:r>
            <a:r>
              <a:rPr lang="it-IT" sz="2000" b="1" dirty="0" smtClean="0"/>
              <a:t>attività</a:t>
            </a:r>
            <a:endParaRPr lang="it-IT" sz="2000" b="1" dirty="0"/>
          </a:p>
          <a:p>
            <a:pPr>
              <a:buFont typeface="Wingdings" charset="0"/>
              <a:buChar char="v"/>
            </a:pPr>
            <a:endParaRPr lang="it-IT" sz="800" b="1" dirty="0"/>
          </a:p>
          <a:p>
            <a:pPr>
              <a:buFont typeface="Wingdings" charset="0"/>
              <a:buChar char="v"/>
            </a:pPr>
            <a:r>
              <a:rPr lang="it-IT" sz="1800" dirty="0" smtClean="0"/>
              <a:t>  Intervento di Giorgio/Massimiliano – </a:t>
            </a:r>
            <a:r>
              <a:rPr lang="it-IT" sz="1800" b="1" i="1" dirty="0" smtClean="0"/>
              <a:t>“Festival Giovani”</a:t>
            </a:r>
          </a:p>
          <a:p>
            <a:pPr>
              <a:buFont typeface="Wingdings" charset="0"/>
              <a:buChar char="v"/>
            </a:pPr>
            <a:r>
              <a:rPr lang="it-IT" sz="1800" dirty="0"/>
              <a:t> </a:t>
            </a:r>
            <a:r>
              <a:rPr lang="it-IT" sz="1800" dirty="0" smtClean="0"/>
              <a:t> Intervento </a:t>
            </a:r>
            <a:r>
              <a:rPr lang="it-IT" sz="1800" dirty="0"/>
              <a:t>di </a:t>
            </a:r>
            <a:r>
              <a:rPr lang="it-IT" sz="1800" dirty="0" smtClean="0"/>
              <a:t>Sabatino </a:t>
            </a:r>
            <a:r>
              <a:rPr lang="it-IT" sz="1800" i="1" dirty="0" smtClean="0"/>
              <a:t>– </a:t>
            </a:r>
            <a:r>
              <a:rPr lang="it-IT" sz="1800" b="1" i="1" dirty="0" smtClean="0"/>
              <a:t>“Servizio d’Ordine”</a:t>
            </a:r>
            <a:endParaRPr lang="it-IT" sz="1800" b="1" i="1" dirty="0"/>
          </a:p>
          <a:p>
            <a:pPr>
              <a:buFont typeface="Wingdings" charset="0"/>
              <a:buChar char="v"/>
            </a:pPr>
            <a:r>
              <a:rPr lang="it-IT" sz="1800" b="1" dirty="0"/>
              <a:t>  </a:t>
            </a:r>
            <a:r>
              <a:rPr lang="it-IT" sz="1800" dirty="0"/>
              <a:t>Intervento di </a:t>
            </a:r>
            <a:r>
              <a:rPr lang="it-IT" sz="1800" dirty="0" smtClean="0"/>
              <a:t>Nicole – </a:t>
            </a:r>
            <a:r>
              <a:rPr lang="it-IT" sz="1800" b="1" i="1" dirty="0" smtClean="0"/>
              <a:t>“Cinema Insieme”</a:t>
            </a:r>
          </a:p>
          <a:p>
            <a:pPr>
              <a:buFont typeface="Wingdings" charset="0"/>
              <a:buChar char="v"/>
            </a:pPr>
            <a:r>
              <a:rPr lang="it-IT" sz="1800" b="1" i="1" dirty="0"/>
              <a:t> </a:t>
            </a:r>
            <a:r>
              <a:rPr lang="it-IT" sz="1800" b="1" i="1" dirty="0" smtClean="0"/>
              <a:t> </a:t>
            </a:r>
            <a:r>
              <a:rPr lang="it-IT" sz="1800" dirty="0" smtClean="0"/>
              <a:t>Intervento di Danila/Salvatore – </a:t>
            </a:r>
            <a:r>
              <a:rPr lang="it-IT" sz="1800" b="1" i="1" dirty="0" smtClean="0"/>
              <a:t>“contributi al giornalino”</a:t>
            </a:r>
          </a:p>
          <a:p>
            <a:pPr>
              <a:buFont typeface="Wingdings" charset="0"/>
              <a:buChar char="v"/>
            </a:pPr>
            <a:r>
              <a:rPr lang="it-IT" sz="1800" b="1" i="1" dirty="0"/>
              <a:t> </a:t>
            </a:r>
            <a:r>
              <a:rPr lang="it-IT" sz="1800" dirty="0" smtClean="0"/>
              <a:t> Intervento di Federica/Angelo – </a:t>
            </a:r>
            <a:r>
              <a:rPr lang="it-IT" sz="1800" b="1" i="1" dirty="0" smtClean="0"/>
              <a:t>“ Incontri famiglie”</a:t>
            </a:r>
            <a:endParaRPr lang="it-IT" sz="1800" b="1" i="1" dirty="0"/>
          </a:p>
          <a:p>
            <a:pPr>
              <a:buFont typeface="Wingdings" charset="0"/>
              <a:buChar char="v"/>
            </a:pPr>
            <a:r>
              <a:rPr lang="it-IT" sz="1800" dirty="0"/>
              <a:t>  Intervento di </a:t>
            </a:r>
            <a:r>
              <a:rPr lang="it-IT" sz="1800" dirty="0" smtClean="0"/>
              <a:t>Lara/Salvatore /Massimiliano </a:t>
            </a:r>
            <a:r>
              <a:rPr lang="it-IT" sz="1800" b="1" i="1" dirty="0" smtClean="0"/>
              <a:t>“Sito Parrocchiale”</a:t>
            </a:r>
            <a:endParaRPr lang="it-IT" sz="1800" b="1" i="1" dirty="0"/>
          </a:p>
          <a:p>
            <a:pPr>
              <a:buFont typeface="Wingdings" charset="0"/>
              <a:buChar char="v"/>
            </a:pPr>
            <a:r>
              <a:rPr lang="it-IT" sz="1800" dirty="0"/>
              <a:t>  Intervento di </a:t>
            </a:r>
            <a:r>
              <a:rPr lang="it-IT" sz="1800" dirty="0" smtClean="0"/>
              <a:t>Fulvio </a:t>
            </a:r>
            <a:r>
              <a:rPr lang="it-IT" altLang="it-IT" sz="1800" b="1" i="1" dirty="0" smtClean="0">
                <a:latin typeface="Arial"/>
                <a:cs typeface="Arial"/>
              </a:rPr>
              <a:t>“</a:t>
            </a:r>
            <a:r>
              <a:rPr lang="it-IT" altLang="it-IT" sz="1800" b="1" i="1" dirty="0">
                <a:latin typeface="Arial"/>
                <a:cs typeface="Arial"/>
              </a:rPr>
              <a:t>Assistenza anziani San Francesco </a:t>
            </a:r>
            <a:r>
              <a:rPr lang="it-IT" altLang="it-IT" sz="1800" b="1" i="1" dirty="0" smtClean="0">
                <a:latin typeface="Arial"/>
                <a:cs typeface="Arial"/>
              </a:rPr>
              <a:t>Onlus”</a:t>
            </a:r>
            <a:endParaRPr lang="it-IT" sz="1800" b="1" i="1" dirty="0"/>
          </a:p>
          <a:p>
            <a:pPr>
              <a:buFont typeface="Wingdings" charset="0"/>
              <a:buChar char="v"/>
            </a:pPr>
            <a:endParaRPr lang="it-IT" sz="800" b="1" dirty="0"/>
          </a:p>
          <a:p>
            <a:r>
              <a:rPr lang="it-IT" sz="2000" b="1" dirty="0"/>
              <a:t>2</a:t>
            </a:r>
            <a:r>
              <a:rPr lang="it-IT" sz="2000" b="1" dirty="0" smtClean="0"/>
              <a:t> </a:t>
            </a:r>
            <a:r>
              <a:rPr lang="it-IT" sz="2000" b="1" dirty="0"/>
              <a:t>– Informativa assemblea </a:t>
            </a:r>
          </a:p>
          <a:p>
            <a:endParaRPr lang="it-IT" sz="800" b="1" i="1" u="sng" dirty="0"/>
          </a:p>
          <a:p>
            <a:pPr>
              <a:buFont typeface="Wingdings" charset="0"/>
              <a:buChar char="v"/>
            </a:pPr>
            <a:r>
              <a:rPr lang="it-IT" sz="1800" dirty="0"/>
              <a:t>  Intervento di </a:t>
            </a:r>
            <a:r>
              <a:rPr lang="it-IT" sz="1800" dirty="0" smtClean="0"/>
              <a:t>Fulvio “Gestione Onlus”</a:t>
            </a:r>
            <a:endParaRPr lang="it-IT" sz="1800" dirty="0"/>
          </a:p>
          <a:p>
            <a:pPr>
              <a:buFont typeface="Wingdings" charset="0"/>
              <a:buChar char="v"/>
            </a:pPr>
            <a:r>
              <a:rPr lang="it-IT" sz="1800" dirty="0"/>
              <a:t>  Intervento di Remo e </a:t>
            </a:r>
            <a:r>
              <a:rPr lang="it-IT" sz="1800" dirty="0" smtClean="0"/>
              <a:t>Pina “Gestione soci”</a:t>
            </a:r>
          </a:p>
          <a:p>
            <a:endParaRPr lang="it-IT" sz="800" dirty="0" smtClean="0"/>
          </a:p>
          <a:p>
            <a:pPr>
              <a:buFont typeface="Wingdings" charset="0"/>
              <a:buChar char="v"/>
            </a:pPr>
            <a:r>
              <a:rPr lang="it-IT" sz="1800" dirty="0"/>
              <a:t> </a:t>
            </a:r>
            <a:r>
              <a:rPr lang="it-IT" sz="1800" dirty="0" smtClean="0"/>
              <a:t> Intervento di Pier Mario “Marina di Cerveteri”</a:t>
            </a:r>
            <a:endParaRPr lang="it-IT" sz="1800" dirty="0"/>
          </a:p>
          <a:p>
            <a:pPr>
              <a:buFont typeface="Wingdings" charset="0"/>
              <a:buChar char="v"/>
            </a:pPr>
            <a:endParaRPr lang="it-IT" sz="1100" dirty="0"/>
          </a:p>
          <a:p>
            <a:r>
              <a:rPr lang="it-IT" sz="2800" b="1" dirty="0" smtClean="0"/>
              <a:t>Conclude Don </a:t>
            </a:r>
            <a:r>
              <a:rPr lang="it-IT" sz="2800" b="1" dirty="0"/>
              <a:t>Domenico</a:t>
            </a:r>
          </a:p>
        </p:txBody>
      </p:sp>
      <p:pic>
        <p:nvPicPr>
          <p:cNvPr id="6" name="Picture 4" descr="C:\Users\fulvio\Desktop\logochiesa-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728864" y="260648"/>
            <a:ext cx="1512168" cy="1296144"/>
          </a:xfrm>
          <a:prstGeom prst="rect">
            <a:avLst/>
          </a:prstGeom>
          <a:noFill/>
          <a:ln w="9525">
            <a:noFill/>
            <a:miter lim="800000"/>
            <a:headEnd/>
            <a:tailEnd/>
          </a:ln>
          <a:effectLst>
            <a:glow rad="228600">
              <a:schemeClr val="accent4">
                <a:satMod val="175000"/>
                <a:alpha val="40000"/>
              </a:schemeClr>
            </a:glow>
          </a:effectLst>
        </p:spPr>
      </p:pic>
    </p:spTree>
    <p:extLst>
      <p:ext uri="{BB962C8B-B14F-4D97-AF65-F5344CB8AC3E}">
        <p14:creationId xmlns:p14="http://schemas.microsoft.com/office/powerpoint/2010/main" val="3746686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Users\fulvio\Desktop\logochiesa-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0" name="AutoShape 2" descr="data:image/jpeg;base64,/9j/4AAQSkZJRgABAQAAAQABAAD/2wCEAAkGBhQSBQkUExQUFRUVDRYaDRgXFyMXHhQhICckIB8fIRghGyYqIxolHhgZIDsnJycpLCwvHx49NzAsNSguLDABCQoKBQUFDQUFDSkYEhgpKSkpKSkpKSkpKSkpKSkpKSkpKSkpKSkpKSkpKSkpKSkpKSkpKSkpKSkpKSkpKSkpKf/AABEIAFAAUAMBIgACEQEDEQH/xAAbAAADAAMBAQAAAAAAAAAAAAAABgcDBAUBAv/EADQQAAECBAQFAQYGAwEAAAAAAAECAwAEESEFEhMxBgcUIlFBFSMyYZGhJDRScYGSQqKxF//EABQBAQAAAAAAAAAAAAAAAAAAAAD/xAAUEQEAAAAAAAAAAAAAAAAAAAAA/9oADAMBAAIRAxEAPwBQ5U4i+1K41oyHWBSG9Q1HubLob+an+sT1W8UTlK24ZXG9PEEyPY3mBSlWvZdu4ja+36onZgPIIIIAggggCCCCAyS5/Et2r3Cg8w+c3MQfdn8PL8j0RDS8qag57728bQhy/wCZbvTvF/EP/OBtwYjh2pPpnjorooJSnTvt2E773gNLl1LSK5fFetYfeISjpi0hSshoqubLtXt38GEpW8UXlKcS6TG/Z4ZIyN9Xq+KLy5fn8f2hX4IxVmW40w16ZQVtNugrAFaeDT1ymiqfKAxN8HzhmpFHTuhUwFdKlScpcy3JGalgDWNOcwV5ptxTja0pTMLaWSLBafiRXbMPEVNfEEuObuFTqsTEwyZl4hK0rT0qSk0TlIIpWie0XoCY+/8A0SVl+GsSRRmaTMcQTKplgg1WyrNRYJTY1CCDvtt6BOZfgedcnGm0S7ilrlUvISKEltVgvfYkiNKZwF9vFX2FNLDraVF1FKlISMxJp6BN/wBormHcaYcrjabUlxDcsrhtMsyHwoioIGRYFzQChobitDHG4TxmSw3F+I5vPLvKSW25JpoKSlaVkFwoC6miU9tydlVtATIyaxJIcyqyFZSlVLFQAJFfICgf5jOrBnhgiJktq0VPFtK/QqArT6H7HxFWx3iXCprhPFpBgol2Zctu4c4oKJcWSS5RNK7Kygb0r6CNtfGuDHBnMNzzHS9GEIcLaS2FpBXqgD3moVGlxSoFgLwEVYA6huu2YVhw5lS0iickuhYfZSW16oeQpBUa2pm9KeIUWhSdTlNfeDIdq3taH3m+cR9oYd7RDIVor0NLalRWvzrSA1OXBlOmxXqpx6VOVGgG1lOrZVa0F6dv1MJCt4eOW2MIYl8Wz4eZ3OhGUhIVo0C73Sd6j+sI6t4DyCCCAIIIIAggggMjFNdFTQZhU+IcuZhlOskekm3ppOkrVLqysoNbAVApXeE1g0mG7V7hbzDpzOxZD87IlEgZHK0sFJSE6l97JG20B0eULWImUxz2ephIyN9Vq1uKLy5aDf4/tCdwjKId40wdtxIUhc6ylxJ2UCoAi3kR3OXjsgGMU6555olKOm0lKTmPdmzZd6du/kwpSk4tqeYcbUUrbWlTahuki4P8GAr83y+w9eIcXJdWJRLM+w3JuCpS0Vp2UCboKiK1pTyIDwFIy2O8My06lOdck6VqaKlJmHc4DeYpvkKfAFzeJjPcWzT0tOIceWpL7qVzINO9SQACbbgJH0j4kuKZpl2XU2+4ktNKQyQq6Eq3SD6D/kBRJrgdpnBOPtZhkPS+gqV01KUloLqe0k12p8V4wcbcLMtcK4AmWYl9WZkpQqPvS8Vr9UmumEKNBQ3qTbaEBriWZTJ4g2Hl5ZkgzYJzapFwVE1JNz6x0kcx8QElLNiacyNaeimiaJyUyf4+lB9ICnJ5KSieIpRSn0GVS0GZsBdFGZsgJHjMpYXT0IpShjhcEcDNIRxkiaaZW7JLZDKntTTTUuAkhs5ilQSk2r6fOJ3M8RzDjjxU8s55vXWK0Bc/XTbNeOmzzHxBGKTjyZlaXH8nUKAT35ahNsuwCiLQHHmTXHXcqUI/EHIlNQlPdYAKvlG1703vDzzjbxAYjh3tFTClaK9DRqABUVrUC9aQhPTincUW46oqUt0qeV6kk1J/feGnmO5IGck+geedTpq1i6pSik1tTN6U8QHU5TB7pcb0pBqc7G9QuKSnRsuhGYGtb7fpETpW8P8Aytw9TstjOXEDJZUN1AIGtULtcjan+0ICt4DyCCCAIIIIAggggMkt+ZboK94oPN4f+b+t7Qw7WkWpI6S8qW1JVqXFzlA22hAlx+IbvTuF/Hzh65sSCmp6QCp8z1Wl0USPd32sTvvAf//Z"/>
          <p:cNvSpPr>
            <a:spLocks noChangeAspect="1" noChangeArrowheads="1"/>
          </p:cNvSpPr>
          <p:nvPr/>
        </p:nvSpPr>
        <p:spPr bwMode="auto">
          <a:xfrm>
            <a:off x="0" y="-825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2" name="Sottotitolo 1"/>
          <p:cNvSpPr>
            <a:spLocks noGrp="1"/>
          </p:cNvSpPr>
          <p:nvPr>
            <p:ph type="subTitle" idx="1"/>
          </p:nvPr>
        </p:nvSpPr>
        <p:spPr>
          <a:xfrm>
            <a:off x="844419" y="260648"/>
            <a:ext cx="8215444" cy="4768552"/>
          </a:xfrm>
        </p:spPr>
        <p:txBody>
          <a:bodyPr>
            <a:normAutofit/>
          </a:bodyPr>
          <a:lstStyle/>
          <a:p>
            <a:r>
              <a:rPr lang="it-IT" sz="4000" b="1" dirty="0" smtClean="0">
                <a:solidFill>
                  <a:schemeClr val="tx1"/>
                </a:solidFill>
              </a:rPr>
              <a:t>Incontri Famiglie</a:t>
            </a:r>
          </a:p>
          <a:p>
            <a:endParaRPr lang="it-IT" sz="4000" b="1" dirty="0" smtClean="0">
              <a:solidFill>
                <a:schemeClr val="tx1"/>
              </a:solidFill>
            </a:endParaRPr>
          </a:p>
          <a:p>
            <a:r>
              <a:rPr lang="it-IT" sz="4000" b="1" dirty="0" smtClean="0">
                <a:solidFill>
                  <a:schemeClr val="tx1"/>
                </a:solidFill>
              </a:rPr>
              <a:t>Federica/Angelo</a:t>
            </a:r>
            <a:endParaRPr lang="it-IT" sz="4000" b="1" dirty="0">
              <a:solidFill>
                <a:schemeClr val="tx1"/>
              </a:solidFill>
            </a:endParaRPr>
          </a:p>
          <a:p>
            <a:endParaRPr lang="it-IT" dirty="0" smtClean="0"/>
          </a:p>
          <a:p>
            <a:endParaRPr lang="it-IT" dirty="0"/>
          </a:p>
        </p:txBody>
      </p:sp>
      <p:pic>
        <p:nvPicPr>
          <p:cNvPr id="3" name="Immagine 2" descr="locandin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50" y="1052736"/>
            <a:ext cx="9700752" cy="5688632"/>
          </a:xfrm>
          <a:prstGeom prst="rect">
            <a:avLst/>
          </a:prstGeom>
          <a:ln>
            <a:noFill/>
          </a:ln>
          <a:effectLst>
            <a:softEdge rad="112500"/>
          </a:effectLst>
        </p:spPr>
      </p:pic>
    </p:spTree>
    <p:extLst>
      <p:ext uri="{BB962C8B-B14F-4D97-AF65-F5344CB8AC3E}">
        <p14:creationId xmlns:p14="http://schemas.microsoft.com/office/powerpoint/2010/main" val="25373249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44488" y="2204864"/>
            <a:ext cx="9145016" cy="1649169"/>
          </a:xfrm>
          <a:prstGeom prst="rect">
            <a:avLst/>
          </a:prstGeom>
          <a:noFill/>
          <a:ln w="12700">
            <a:noFill/>
            <a:miter lim="800000"/>
            <a:headEnd/>
            <a:tailEnd/>
          </a:ln>
        </p:spPr>
        <p:txBody>
          <a:bodyPr wrap="square" lIns="90488" tIns="44450" rIns="90488" bIns="44450">
            <a:spAutoFit/>
          </a:bodyPr>
          <a:lstStyle/>
          <a:p>
            <a:pPr algn="ctr"/>
            <a:r>
              <a:rPr lang="it-IT" altLang="it-IT" sz="1600" b="1" dirty="0" smtClean="0"/>
              <a:t>       </a:t>
            </a:r>
            <a:r>
              <a:rPr lang="it-IT" altLang="it-IT" sz="1600" dirty="0" smtClean="0">
                <a:latin typeface="Arial Black"/>
                <a:cs typeface="Arial Black"/>
              </a:rPr>
              <a:t>  </a:t>
            </a:r>
            <a:r>
              <a:rPr lang="it-IT" altLang="it-IT" sz="3200" dirty="0" smtClean="0">
                <a:latin typeface="Arial Black"/>
                <a:cs typeface="Arial Black"/>
              </a:rPr>
              <a:t>Presentazione progetto  </a:t>
            </a:r>
          </a:p>
          <a:p>
            <a:pPr algn="ctr"/>
            <a:endParaRPr lang="it-IT" altLang="it-IT" sz="1600" dirty="0" smtClean="0">
              <a:latin typeface="Arial Black"/>
              <a:cs typeface="Arial Black"/>
            </a:endParaRPr>
          </a:p>
          <a:p>
            <a:pPr algn="ctr"/>
            <a:r>
              <a:rPr lang="it-IT" altLang="it-IT" sz="3200" dirty="0" smtClean="0">
                <a:latin typeface="Arial"/>
                <a:cs typeface="Arial"/>
              </a:rPr>
              <a:t>“Assistenza anziani San Francesco Onlus”</a:t>
            </a:r>
          </a:p>
          <a:p>
            <a:pPr algn="ctr"/>
            <a:endParaRPr lang="it-IT" altLang="it-IT" sz="3200" b="1" dirty="0"/>
          </a:p>
        </p:txBody>
      </p:sp>
      <p:pic>
        <p:nvPicPr>
          <p:cNvPr id="8195" name="Picture 4"/>
          <p:cNvPicPr>
            <a:picLocks noChangeAspect="1" noChangeArrowheads="1"/>
          </p:cNvPicPr>
          <p:nvPr/>
        </p:nvPicPr>
        <p:blipFill>
          <a:blip r:embed="rId3" cstate="print"/>
          <a:srcRect/>
          <a:stretch>
            <a:fillRect/>
          </a:stretch>
        </p:blipFill>
        <p:spPr bwMode="auto">
          <a:xfrm>
            <a:off x="6897216" y="548680"/>
            <a:ext cx="1728192" cy="1512168"/>
          </a:xfrm>
          <a:prstGeom prst="rect">
            <a:avLst/>
          </a:prstGeom>
          <a:ln>
            <a:noFill/>
          </a:ln>
          <a:effectLst>
            <a:softEdge rad="112500"/>
          </a:effectLst>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1496616" y="548680"/>
            <a:ext cx="1656184" cy="1512168"/>
          </a:xfrm>
          <a:prstGeom prst="rect">
            <a:avLst/>
          </a:prstGeom>
          <a:noFill/>
          <a:ln w="9525">
            <a:noFill/>
            <a:miter lim="800000"/>
            <a:headEnd/>
            <a:tailEnd/>
          </a:ln>
        </p:spPr>
      </p:pic>
      <p:sp>
        <p:nvSpPr>
          <p:cNvPr id="2" name="CasellaDiTesto 1"/>
          <p:cNvSpPr txBox="1"/>
          <p:nvPr/>
        </p:nvSpPr>
        <p:spPr>
          <a:xfrm>
            <a:off x="6681192" y="5733256"/>
            <a:ext cx="1987243" cy="483209"/>
          </a:xfrm>
          <a:prstGeom prst="rect">
            <a:avLst/>
          </a:prstGeom>
          <a:noFill/>
        </p:spPr>
        <p:txBody>
          <a:bodyPr wrap="none" rtlCol="0">
            <a:spAutoFit/>
          </a:bodyPr>
          <a:lstStyle/>
          <a:p>
            <a:r>
              <a:rPr lang="it-IT" sz="1600" dirty="0" smtClean="0"/>
              <a:t>Progetto anno 2016</a:t>
            </a:r>
          </a:p>
          <a:p>
            <a:endParaRPr lang="it-IT" dirty="0"/>
          </a:p>
        </p:txBody>
      </p:sp>
      <p:sp>
        <p:nvSpPr>
          <p:cNvPr id="6" name="CasellaDiTesto 5"/>
          <p:cNvSpPr txBox="1"/>
          <p:nvPr/>
        </p:nvSpPr>
        <p:spPr>
          <a:xfrm>
            <a:off x="560512" y="4005064"/>
            <a:ext cx="3600400" cy="1564018"/>
          </a:xfrm>
          <a:prstGeom prst="rect">
            <a:avLst/>
          </a:prstGeom>
          <a:noFill/>
        </p:spPr>
        <p:txBody>
          <a:bodyPr wrap="square" rtlCol="0">
            <a:spAutoFit/>
          </a:bodyPr>
          <a:lstStyle/>
          <a:p>
            <a:r>
              <a:rPr lang="it-IT" sz="1400" dirty="0" smtClean="0"/>
              <a:t>Responsabile Operativo: Paola RUGGERI</a:t>
            </a:r>
          </a:p>
          <a:p>
            <a:r>
              <a:rPr lang="it-IT" sz="1400" dirty="0" smtClean="0"/>
              <a:t>Responsabile Gestione: Luciano CIRULLI</a:t>
            </a:r>
          </a:p>
          <a:p>
            <a:endParaRPr lang="it-IT" sz="800" dirty="0"/>
          </a:p>
          <a:p>
            <a:r>
              <a:rPr lang="it-IT" sz="1400" dirty="0" smtClean="0"/>
              <a:t>Segreteria Tecnica Progetto: </a:t>
            </a:r>
          </a:p>
          <a:p>
            <a:r>
              <a:rPr lang="it-IT" sz="1400" dirty="0" smtClean="0"/>
              <a:t>Fulvio di Giuseppe</a:t>
            </a:r>
          </a:p>
          <a:p>
            <a:endParaRPr lang="it-IT" sz="1400" dirty="0"/>
          </a:p>
          <a:p>
            <a:r>
              <a:rPr lang="it-IT" sz="1400" b="1" dirty="0" smtClean="0"/>
              <a:t>Parroco e Presidente Onlus:</a:t>
            </a:r>
          </a:p>
          <a:p>
            <a:r>
              <a:rPr lang="it-IT" sz="1400" b="1" dirty="0" smtClean="0"/>
              <a:t>Mons. Domenico GIANNANDREA</a:t>
            </a:r>
            <a:endParaRPr lang="it-IT" sz="1400" b="1" dirty="0"/>
          </a:p>
        </p:txBody>
      </p:sp>
    </p:spTree>
    <p:extLst>
      <p:ext uri="{BB962C8B-B14F-4D97-AF65-F5344CB8AC3E}">
        <p14:creationId xmlns:p14="http://schemas.microsoft.com/office/powerpoint/2010/main" val="3644929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136576" y="332656"/>
            <a:ext cx="7560840"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Assistenza anziani San Francesco Onlus </a:t>
            </a:r>
            <a:endParaRPr lang="it-IT" altLang="it-IT" sz="2800" b="1" dirty="0"/>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747865" y="1052736"/>
            <a:ext cx="9129464" cy="5636415"/>
          </a:xfrm>
          <a:prstGeom prst="rect">
            <a:avLst/>
          </a:prstGeom>
          <a:noFill/>
        </p:spPr>
        <p:txBody>
          <a:bodyPr wrap="square" rtlCol="0">
            <a:spAutoFit/>
          </a:bodyPr>
          <a:lstStyle/>
          <a:p>
            <a:r>
              <a:rPr lang="it-IT" sz="2000" b="1" dirty="0" smtClean="0"/>
              <a:t>	</a:t>
            </a:r>
            <a:r>
              <a:rPr lang="it-IT" sz="2800" b="1" dirty="0" smtClean="0">
                <a:latin typeface="Arial Black"/>
                <a:cs typeface="Arial Black"/>
              </a:rPr>
              <a:t>1 - ANAGRAFICA DEL  PROGETTO</a:t>
            </a:r>
          </a:p>
          <a:p>
            <a:endParaRPr lang="it-IT" sz="2800" b="1" dirty="0">
              <a:latin typeface="Arial Black"/>
              <a:cs typeface="Arial Black"/>
            </a:endParaRPr>
          </a:p>
          <a:p>
            <a:r>
              <a:rPr lang="it-IT" sz="2000" b="1" dirty="0" smtClean="0">
                <a:latin typeface="Arial"/>
                <a:cs typeface="Arial"/>
              </a:rPr>
              <a:t>Titolo: </a:t>
            </a:r>
            <a:r>
              <a:rPr lang="it-IT" sz="2800" b="1" dirty="0" smtClean="0">
                <a:latin typeface="Arial"/>
                <a:cs typeface="Arial"/>
              </a:rPr>
              <a:t>			</a:t>
            </a:r>
            <a:r>
              <a:rPr lang="it-IT" sz="2000" dirty="0" smtClean="0">
                <a:latin typeface="Arial"/>
                <a:cs typeface="Arial"/>
              </a:rPr>
              <a:t>Assistenza anziani San Francesco Onlus</a:t>
            </a:r>
          </a:p>
          <a:p>
            <a:endParaRPr lang="it-IT" sz="800" dirty="0">
              <a:latin typeface="Arial"/>
              <a:cs typeface="Arial"/>
            </a:endParaRPr>
          </a:p>
          <a:p>
            <a:r>
              <a:rPr lang="it-IT" sz="2000" b="1" dirty="0" smtClean="0">
                <a:latin typeface="Arial"/>
                <a:cs typeface="Arial"/>
              </a:rPr>
              <a:t>Sito Web</a:t>
            </a:r>
            <a:r>
              <a:rPr lang="it-IT" sz="2000" b="1" dirty="0">
                <a:latin typeface="Arial"/>
                <a:cs typeface="Arial"/>
              </a:rPr>
              <a:t>: </a:t>
            </a:r>
            <a:r>
              <a:rPr lang="it-IT" sz="2400" b="1" dirty="0" smtClean="0">
                <a:latin typeface="Arial"/>
                <a:cs typeface="Arial"/>
              </a:rPr>
              <a:t>		</a:t>
            </a:r>
            <a:r>
              <a:rPr lang="it-IT" sz="2000" dirty="0" smtClean="0">
                <a:solidFill>
                  <a:srgbClr val="0000FF"/>
                </a:solidFill>
                <a:latin typeface="Arial"/>
                <a:cs typeface="Arial"/>
                <a:hlinkClick r:id="" action="ppaction://hlinkshowjump?jump=firstslide"/>
              </a:rPr>
              <a:t>http</a:t>
            </a:r>
            <a:r>
              <a:rPr lang="it-IT" sz="2000" dirty="0">
                <a:solidFill>
                  <a:srgbClr val="0000FF"/>
                </a:solidFill>
                <a:latin typeface="Arial"/>
                <a:cs typeface="Arial"/>
                <a:hlinkClick r:id="" action="ppaction://hlinkshowjump?jump=firstslide"/>
              </a:rPr>
              <a:t>://</a:t>
            </a:r>
            <a:r>
              <a:rPr lang="it-IT" sz="2000" dirty="0" smtClean="0">
                <a:solidFill>
                  <a:srgbClr val="0000FF"/>
                </a:solidFill>
                <a:latin typeface="Arial"/>
                <a:cs typeface="Arial"/>
                <a:hlinkClick r:id="" action="ppaction://hlinkshowjump?jump=firstslide"/>
              </a:rPr>
              <a:t>www.parrocchiamarinadicerveteri.it</a:t>
            </a:r>
            <a:endParaRPr lang="it-IT" sz="2000" dirty="0" smtClean="0">
              <a:solidFill>
                <a:srgbClr val="0000FF"/>
              </a:solidFill>
              <a:latin typeface="Arial"/>
              <a:cs typeface="Arial"/>
            </a:endParaRPr>
          </a:p>
          <a:p>
            <a:endParaRPr lang="it-IT" sz="800" b="1" dirty="0" smtClean="0">
              <a:latin typeface="Arial Black"/>
              <a:cs typeface="Arial Black"/>
            </a:endParaRPr>
          </a:p>
          <a:p>
            <a:r>
              <a:rPr lang="it-IT" sz="2000" b="1" dirty="0" smtClean="0">
                <a:latin typeface="Arial"/>
                <a:cs typeface="Arial"/>
              </a:rPr>
              <a:t>Stato </a:t>
            </a:r>
            <a:r>
              <a:rPr lang="it-IT" sz="2000" b="1" dirty="0">
                <a:latin typeface="Arial"/>
                <a:cs typeface="Arial"/>
              </a:rPr>
              <a:t>del </a:t>
            </a:r>
            <a:r>
              <a:rPr lang="it-IT" sz="2000" b="1" dirty="0" smtClean="0">
                <a:latin typeface="Arial"/>
                <a:cs typeface="Arial"/>
              </a:rPr>
              <a:t>progetto: 	</a:t>
            </a:r>
            <a:r>
              <a:rPr lang="it-IT" sz="2000" dirty="0" smtClean="0">
                <a:latin typeface="Arial"/>
                <a:cs typeface="Arial"/>
              </a:rPr>
              <a:t>In corso</a:t>
            </a:r>
          </a:p>
          <a:p>
            <a:endParaRPr lang="it-IT" sz="800" b="1" dirty="0">
              <a:latin typeface="Arial"/>
              <a:cs typeface="Arial"/>
            </a:endParaRPr>
          </a:p>
          <a:p>
            <a:r>
              <a:rPr lang="it-IT" sz="2000" b="1" dirty="0" smtClean="0"/>
              <a:t>Durata:			</a:t>
            </a:r>
            <a:r>
              <a:rPr lang="it-IT" sz="2000" dirty="0" smtClean="0"/>
              <a:t>Febbraio/ottobre 2016</a:t>
            </a:r>
          </a:p>
          <a:p>
            <a:endParaRPr lang="it-IT" sz="800" dirty="0"/>
          </a:p>
          <a:p>
            <a:r>
              <a:rPr lang="it-IT" sz="2000" b="1" dirty="0" smtClean="0"/>
              <a:t>Settore: 		</a:t>
            </a:r>
            <a:r>
              <a:rPr lang="it-IT" sz="2000" dirty="0" smtClean="0"/>
              <a:t>Assistenza sociale Anziani</a:t>
            </a:r>
          </a:p>
          <a:p>
            <a:endParaRPr lang="it-IT" sz="800" dirty="0"/>
          </a:p>
          <a:p>
            <a:endParaRPr lang="it-IT" sz="800" b="1" dirty="0" smtClean="0"/>
          </a:p>
          <a:p>
            <a:r>
              <a:rPr lang="it-IT" sz="2000" b="1" dirty="0" smtClean="0"/>
              <a:t>Logo: 			</a:t>
            </a:r>
            <a:r>
              <a:rPr lang="is-IS" sz="2000" b="1" dirty="0" smtClean="0"/>
              <a:t>….............................................</a:t>
            </a:r>
            <a:r>
              <a:rPr lang="it-IT" sz="2000" b="1" dirty="0" smtClean="0"/>
              <a:t>		</a:t>
            </a:r>
            <a:endParaRPr lang="it-IT" sz="2000" dirty="0"/>
          </a:p>
          <a:p>
            <a:endParaRPr lang="it-IT" sz="800" dirty="0" smtClean="0"/>
          </a:p>
          <a:p>
            <a:endParaRPr lang="it-IT" sz="2000" b="1" dirty="0" smtClean="0"/>
          </a:p>
          <a:p>
            <a:endParaRPr lang="it-IT" sz="800" b="1" dirty="0"/>
          </a:p>
          <a:p>
            <a:r>
              <a:rPr lang="it-IT" sz="2000" b="1" dirty="0" smtClean="0"/>
              <a:t>Coordinamento:	</a:t>
            </a:r>
            <a:r>
              <a:rPr lang="it-IT" sz="2000" dirty="0" smtClean="0"/>
              <a:t>Segreteria </a:t>
            </a:r>
            <a:r>
              <a:rPr lang="it-IT" sz="2000" dirty="0"/>
              <a:t>Tecnica </a:t>
            </a:r>
            <a:r>
              <a:rPr lang="it-IT" sz="2000" dirty="0" smtClean="0"/>
              <a:t>Onlus, </a:t>
            </a:r>
            <a:r>
              <a:rPr lang="it-IT" sz="2000" dirty="0" err="1" smtClean="0"/>
              <a:t>cell</a:t>
            </a:r>
            <a:r>
              <a:rPr lang="it-IT" sz="2000" dirty="0" smtClean="0"/>
              <a:t>. 335.7679729				mail:</a:t>
            </a:r>
            <a:r>
              <a:rPr lang="it-IT" sz="2000" dirty="0"/>
              <a:t> </a:t>
            </a:r>
            <a:r>
              <a:rPr lang="it-IT" sz="1600" dirty="0" smtClean="0">
                <a:hlinkClick r:id="rId5"/>
              </a:rPr>
              <a:t>parrocchia.sanfrancesco.onlus</a:t>
            </a:r>
            <a:r>
              <a:rPr lang="it-IT" sz="1600" dirty="0">
                <a:hlinkClick r:id="rId5"/>
              </a:rPr>
              <a:t>@</a:t>
            </a:r>
            <a:r>
              <a:rPr lang="it-IT" sz="1600" dirty="0" smtClean="0">
                <a:hlinkClick r:id="rId5"/>
              </a:rPr>
              <a:t>gmail.com</a:t>
            </a:r>
            <a:endParaRPr lang="it-IT" sz="1600" dirty="0" smtClean="0"/>
          </a:p>
          <a:p>
            <a:endParaRPr lang="it-IT" sz="800" dirty="0"/>
          </a:p>
          <a:p>
            <a:endParaRPr lang="it-IT" sz="800" b="1" dirty="0" smtClean="0"/>
          </a:p>
          <a:p>
            <a:r>
              <a:rPr lang="it-IT" sz="1600" b="1" dirty="0" smtClean="0"/>
              <a:t>BUDGET investimento: 	</a:t>
            </a:r>
            <a:r>
              <a:rPr lang="it-IT" sz="2400" b="1" dirty="0" smtClean="0"/>
              <a:t>20.000,00 €</a:t>
            </a:r>
            <a:r>
              <a:rPr lang="it-IT" sz="1600" b="1" dirty="0" smtClean="0"/>
              <a:t>  </a:t>
            </a:r>
            <a:r>
              <a:rPr lang="it-IT" sz="1600" dirty="0" smtClean="0"/>
              <a:t>di cui il </a:t>
            </a:r>
            <a:r>
              <a:rPr lang="it-IT" sz="1600" dirty="0"/>
              <a:t>5</a:t>
            </a:r>
            <a:r>
              <a:rPr lang="it-IT" sz="1600" dirty="0" smtClean="0"/>
              <a:t>0 % da Enti istituzionali e/o locali, </a:t>
            </a:r>
          </a:p>
          <a:p>
            <a:r>
              <a:rPr lang="it-IT" sz="1600" dirty="0"/>
              <a:t>	</a:t>
            </a:r>
            <a:r>
              <a:rPr lang="it-IT" sz="1600" dirty="0" smtClean="0"/>
              <a:t>		il 25% da donazioni benefattori Onlus e 25% fondi Onlus</a:t>
            </a:r>
          </a:p>
          <a:p>
            <a:endParaRPr lang="it-IT" sz="1600" b="1" dirty="0" smtClean="0"/>
          </a:p>
          <a:p>
            <a:r>
              <a:rPr lang="it-IT" sz="1600" b="1" dirty="0" smtClean="0"/>
              <a:t>		</a:t>
            </a:r>
            <a:endParaRPr lang="it-IT" sz="2000" dirty="0"/>
          </a:p>
        </p:txBody>
      </p:sp>
      <p:pic>
        <p:nvPicPr>
          <p:cNvPr id="3" name="Immagine 2"/>
          <p:cNvPicPr>
            <a:picLocks noChangeAspect="1"/>
          </p:cNvPicPr>
          <p:nvPr/>
        </p:nvPicPr>
        <p:blipFill>
          <a:blip r:embed="rId6"/>
          <a:stretch>
            <a:fillRect/>
          </a:stretch>
        </p:blipFill>
        <p:spPr>
          <a:xfrm>
            <a:off x="6897216" y="2852936"/>
            <a:ext cx="2160240" cy="1872208"/>
          </a:xfrm>
          <a:prstGeom prst="rect">
            <a:avLst/>
          </a:prstGeom>
        </p:spPr>
      </p:pic>
    </p:spTree>
    <p:extLst>
      <p:ext uri="{BB962C8B-B14F-4D97-AF65-F5344CB8AC3E}">
        <p14:creationId xmlns:p14="http://schemas.microsoft.com/office/powerpoint/2010/main" val="293188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92560" y="332656"/>
            <a:ext cx="8712968" cy="537070"/>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endParaRPr lang="it-IT" altLang="it-IT" sz="3200" b="1" dirty="0"/>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416496" y="1052736"/>
            <a:ext cx="9073008" cy="5859040"/>
          </a:xfrm>
          <a:prstGeom prst="rect">
            <a:avLst/>
          </a:prstGeom>
          <a:noFill/>
        </p:spPr>
        <p:txBody>
          <a:bodyPr wrap="square" rtlCol="0">
            <a:spAutoFit/>
          </a:bodyPr>
          <a:lstStyle/>
          <a:p>
            <a:r>
              <a:rPr lang="it-IT" sz="2000" b="1" dirty="0" smtClean="0"/>
              <a:t>	Soggetto </a:t>
            </a:r>
            <a:r>
              <a:rPr lang="it-IT" sz="2000" b="1" dirty="0"/>
              <a:t>proponente</a:t>
            </a:r>
            <a:r>
              <a:rPr lang="it-IT" sz="2000" dirty="0" smtClean="0"/>
              <a:t>: “San Francesco Onlus”</a:t>
            </a:r>
          </a:p>
          <a:p>
            <a:endParaRPr lang="it-IT" sz="800" dirty="0"/>
          </a:p>
          <a:p>
            <a:r>
              <a:rPr lang="it-IT" sz="2000" b="1" dirty="0" smtClean="0"/>
              <a:t>	Oggetto</a:t>
            </a:r>
            <a:r>
              <a:rPr lang="it-IT" sz="2000" dirty="0" smtClean="0"/>
              <a:t>: Assistenza anziani Marina di Cerveteri, Comune di Cerveteri</a:t>
            </a:r>
          </a:p>
          <a:p>
            <a:pPr algn="ctr"/>
            <a:endParaRPr lang="it-IT" sz="2800" b="1" dirty="0" smtClean="0"/>
          </a:p>
          <a:p>
            <a:pPr algn="ctr"/>
            <a:r>
              <a:rPr lang="it-IT" sz="2800" b="1" dirty="0" smtClean="0"/>
              <a:t>Fasi </a:t>
            </a:r>
            <a:r>
              <a:rPr lang="it-IT" sz="2800" b="1" dirty="0"/>
              <a:t>della </a:t>
            </a:r>
            <a:r>
              <a:rPr lang="it-IT" sz="2800" b="1" dirty="0" smtClean="0"/>
              <a:t>progettazione di massima - Fattibilità</a:t>
            </a:r>
            <a:r>
              <a:rPr lang="it-IT" sz="2800" dirty="0" smtClean="0"/>
              <a:t>:</a:t>
            </a:r>
          </a:p>
          <a:p>
            <a:pPr marL="514350" indent="-514350" algn="just">
              <a:buFont typeface="+mj-lt"/>
              <a:buAutoNum type="romanUcPeriod"/>
            </a:pPr>
            <a:endParaRPr lang="it-IT" sz="800" dirty="0"/>
          </a:p>
          <a:p>
            <a:pPr marL="457200" indent="-457200" algn="just">
              <a:buFont typeface="+mj-ea"/>
              <a:buAutoNum type="circleNumDbPlain"/>
            </a:pPr>
            <a:r>
              <a:rPr lang="it-IT" sz="2000" dirty="0" smtClean="0"/>
              <a:t>costituzione di un gruppo di lavoro della comunità;</a:t>
            </a:r>
          </a:p>
          <a:p>
            <a:pPr marL="457200" indent="-457200" algn="just">
              <a:buFont typeface="+mj-ea"/>
              <a:buAutoNum type="circleNumDbPlain"/>
            </a:pPr>
            <a:endParaRPr lang="it-IT" sz="400" dirty="0" smtClean="0"/>
          </a:p>
          <a:p>
            <a:pPr marL="457200" indent="-457200" algn="just">
              <a:buFont typeface="+mj-ea"/>
              <a:buAutoNum type="circleNumDbPlain"/>
            </a:pPr>
            <a:r>
              <a:rPr lang="it-IT" sz="2000" dirty="0" smtClean="0"/>
              <a:t>realizzazione </a:t>
            </a:r>
            <a:r>
              <a:rPr lang="it-IT" sz="2000" dirty="0"/>
              <a:t>di una ricerca </a:t>
            </a:r>
            <a:r>
              <a:rPr lang="it-IT" sz="2000" dirty="0" smtClean="0"/>
              <a:t>del bacino di utenza “Anziani”  per la rappresentazioni </a:t>
            </a:r>
            <a:r>
              <a:rPr lang="it-IT" sz="2000" dirty="0"/>
              <a:t>del problema </a:t>
            </a:r>
            <a:r>
              <a:rPr lang="it-IT" sz="2000" dirty="0" smtClean="0"/>
              <a:t>e </a:t>
            </a:r>
            <a:r>
              <a:rPr lang="it-IT" sz="2000" dirty="0"/>
              <a:t>coinvolgere gli stessi nella ricerca di soluzioni possibili; </a:t>
            </a:r>
            <a:endParaRPr lang="it-IT" sz="2000" dirty="0" smtClean="0"/>
          </a:p>
          <a:p>
            <a:pPr marL="457200" indent="-457200" algn="just">
              <a:buFont typeface="+mj-ea"/>
              <a:buAutoNum type="circleNumDbPlain"/>
            </a:pPr>
            <a:endParaRPr lang="it-IT" sz="400" dirty="0"/>
          </a:p>
          <a:p>
            <a:pPr marL="457200" indent="-457200" algn="just">
              <a:buFont typeface="+mj-ea"/>
              <a:buAutoNum type="circleNumDbPlain"/>
            </a:pPr>
            <a:r>
              <a:rPr lang="it-IT" sz="2000" dirty="0" smtClean="0"/>
              <a:t>valutazione </a:t>
            </a:r>
            <a:r>
              <a:rPr lang="it-IT" sz="2000" dirty="0"/>
              <a:t>delle risorse </a:t>
            </a:r>
            <a:r>
              <a:rPr lang="it-IT" sz="2000" dirty="0" smtClean="0"/>
              <a:t>rese disponibili;</a:t>
            </a:r>
          </a:p>
          <a:p>
            <a:pPr marL="457200" indent="-457200" algn="just">
              <a:buFont typeface="+mj-ea"/>
              <a:buAutoNum type="circleNumDbPlain"/>
            </a:pPr>
            <a:endParaRPr lang="it-IT" sz="400" dirty="0" smtClean="0"/>
          </a:p>
          <a:p>
            <a:pPr marL="457200" indent="-457200" algn="just">
              <a:buFont typeface="+mj-ea"/>
              <a:buAutoNum type="circleNumDbPlain"/>
            </a:pPr>
            <a:r>
              <a:rPr lang="it-IT" sz="2000" dirty="0" smtClean="0"/>
              <a:t>elaborazione del progetto </a:t>
            </a:r>
          </a:p>
          <a:p>
            <a:pPr algn="just"/>
            <a:endParaRPr lang="it-IT" sz="1400" b="1" dirty="0" smtClean="0"/>
          </a:p>
          <a:p>
            <a:pPr algn="ctr"/>
            <a:r>
              <a:rPr lang="it-IT" sz="2800" b="1" dirty="0" smtClean="0"/>
              <a:t>Fasi progettazione esecutiva</a:t>
            </a:r>
            <a:r>
              <a:rPr lang="it-IT" sz="2000" dirty="0" smtClean="0"/>
              <a:t>:</a:t>
            </a:r>
          </a:p>
          <a:p>
            <a:pPr algn="ctr"/>
            <a:endParaRPr lang="it-IT" sz="800" dirty="0" smtClean="0"/>
          </a:p>
          <a:p>
            <a:pPr marL="457200" indent="-457200">
              <a:buFont typeface="+mj-lt"/>
              <a:buAutoNum type="alphaUcPeriod"/>
            </a:pPr>
            <a:r>
              <a:rPr lang="it-IT" sz="2000" dirty="0"/>
              <a:t>Modello di intervento e attività che verranno </a:t>
            </a:r>
            <a:r>
              <a:rPr lang="it-IT" sz="2000" dirty="0" smtClean="0"/>
              <a:t>svolte</a:t>
            </a:r>
          </a:p>
          <a:p>
            <a:pPr marL="457200" indent="-457200">
              <a:buFont typeface="+mj-lt"/>
              <a:buAutoNum type="alphaUcPeriod"/>
            </a:pPr>
            <a:endParaRPr lang="it-IT" sz="400" dirty="0"/>
          </a:p>
          <a:p>
            <a:pPr marL="457200" indent="-457200">
              <a:buFont typeface="+mj-lt"/>
              <a:buAutoNum type="alphaUcPeriod"/>
            </a:pPr>
            <a:r>
              <a:rPr lang="it-IT" sz="2000" dirty="0" smtClean="0"/>
              <a:t>Valutazione</a:t>
            </a:r>
          </a:p>
          <a:p>
            <a:pPr marL="457200" indent="-457200">
              <a:buFont typeface="+mj-lt"/>
              <a:buAutoNum type="alphaUcPeriod"/>
            </a:pPr>
            <a:endParaRPr lang="it-IT" sz="400" dirty="0"/>
          </a:p>
          <a:p>
            <a:pPr marL="457200" indent="-457200">
              <a:buFont typeface="+mj-lt"/>
              <a:buAutoNum type="alphaUcPeriod"/>
            </a:pPr>
            <a:r>
              <a:rPr lang="it-IT" sz="2000" dirty="0"/>
              <a:t>Mezzi, risorse</a:t>
            </a:r>
          </a:p>
          <a:p>
            <a:pPr algn="ctr"/>
            <a:endParaRPr lang="it-IT" sz="2000" dirty="0"/>
          </a:p>
          <a:p>
            <a:pPr marL="457200" indent="-457200" algn="just">
              <a:buFont typeface="+mj-ea"/>
              <a:buAutoNum type="circleNumDbPlain"/>
            </a:pPr>
            <a:endParaRPr lang="it-IT" sz="2000" dirty="0"/>
          </a:p>
        </p:txBody>
      </p:sp>
      <p:sp>
        <p:nvSpPr>
          <p:cNvPr id="8" name="Rectangle 3"/>
          <p:cNvSpPr>
            <a:spLocks noChangeArrowheads="1"/>
          </p:cNvSpPr>
          <p:nvPr/>
        </p:nvSpPr>
        <p:spPr bwMode="auto">
          <a:xfrm>
            <a:off x="1136576" y="332656"/>
            <a:ext cx="7560840"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Assistenza anziani San Francesco Onlus </a:t>
            </a:r>
            <a:endParaRPr lang="it-IT" altLang="it-IT" sz="2800" b="1" dirty="0"/>
          </a:p>
          <a:p>
            <a:endParaRPr lang="it-IT" altLang="it-IT" sz="1600" dirty="0"/>
          </a:p>
        </p:txBody>
      </p:sp>
    </p:spTree>
    <p:extLst>
      <p:ext uri="{BB962C8B-B14F-4D97-AF65-F5344CB8AC3E}">
        <p14:creationId xmlns:p14="http://schemas.microsoft.com/office/powerpoint/2010/main" val="2389126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92560" y="332656"/>
            <a:ext cx="8712968" cy="537070"/>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endParaRPr lang="it-IT" altLang="it-IT" sz="3200" b="1" dirty="0"/>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488504" y="1268760"/>
            <a:ext cx="8640960" cy="4529446"/>
          </a:xfrm>
          <a:prstGeom prst="rect">
            <a:avLst/>
          </a:prstGeom>
          <a:noFill/>
        </p:spPr>
        <p:txBody>
          <a:bodyPr wrap="square" rtlCol="0">
            <a:spAutoFit/>
          </a:bodyPr>
          <a:lstStyle/>
          <a:p>
            <a:pPr algn="ctr"/>
            <a:r>
              <a:rPr lang="it-IT" sz="2800" b="1" dirty="0"/>
              <a:t>Obiettivi di progetto: servizi da </a:t>
            </a:r>
            <a:r>
              <a:rPr lang="it-IT" sz="2800" b="1" dirty="0" smtClean="0"/>
              <a:t>erogare</a:t>
            </a:r>
            <a:endParaRPr lang="it-IT" sz="1000" b="1" dirty="0"/>
          </a:p>
          <a:p>
            <a:endParaRPr lang="it-IT" sz="1600" b="1" dirty="0" smtClean="0"/>
          </a:p>
          <a:p>
            <a:endParaRPr lang="it-IT" sz="1600" b="1" dirty="0" smtClean="0"/>
          </a:p>
          <a:p>
            <a:pPr marL="342900" indent="-342900">
              <a:buFont typeface="Wingdings" charset="2"/>
              <a:buChar char="q"/>
            </a:pPr>
            <a:r>
              <a:rPr lang="it-IT" sz="2000" b="1" dirty="0" smtClean="0"/>
              <a:t>SERVIZIO SPOSTAMENTI PULMINO ONLUS</a:t>
            </a:r>
            <a:endParaRPr lang="it-IT" sz="2000" dirty="0"/>
          </a:p>
          <a:p>
            <a:pPr algn="just"/>
            <a:endParaRPr lang="it-IT" sz="400" dirty="0"/>
          </a:p>
          <a:p>
            <a:pPr algn="just"/>
            <a:r>
              <a:rPr lang="it-IT" sz="2000" dirty="0" smtClean="0"/>
              <a:t>Le piccole esigenze </a:t>
            </a:r>
            <a:r>
              <a:rPr lang="it-IT" sz="2000" dirty="0"/>
              <a:t>di </a:t>
            </a:r>
            <a:r>
              <a:rPr lang="it-IT" sz="2000" dirty="0" smtClean="0"/>
              <a:t>mobilità degli anziani e/o persone più svantaggiate saranno soddisfatte tramite il pulmino della ONLUS.</a:t>
            </a:r>
            <a:r>
              <a:rPr lang="it-IT" sz="2000" dirty="0"/>
              <a:t> </a:t>
            </a:r>
            <a:endParaRPr lang="it-IT" sz="2000" dirty="0" smtClean="0"/>
          </a:p>
          <a:p>
            <a:pPr algn="just"/>
            <a:r>
              <a:rPr lang="it-IT" sz="2000" dirty="0" smtClean="0"/>
              <a:t>Quest'aiuto di mobilità sarà assimilabile a </a:t>
            </a:r>
            <a:r>
              <a:rPr lang="it-IT" sz="2000" dirty="0"/>
              <a:t>quello che un </a:t>
            </a:r>
            <a:r>
              <a:rPr lang="it-IT" sz="2000" dirty="0" smtClean="0"/>
              <a:t>parente fa </a:t>
            </a:r>
            <a:r>
              <a:rPr lang="it-IT" sz="2000" dirty="0"/>
              <a:t>nei confronti del proprio congiunto, portandolo ad esempio ad </a:t>
            </a:r>
            <a:r>
              <a:rPr lang="it-IT" sz="2000" u="sng" dirty="0"/>
              <a:t>una visita medica ed attendendolo </a:t>
            </a:r>
            <a:r>
              <a:rPr lang="it-IT" sz="2000" u="sng" dirty="0" smtClean="0"/>
              <a:t>all'uscita.</a:t>
            </a:r>
          </a:p>
          <a:p>
            <a:pPr algn="just"/>
            <a:r>
              <a:rPr lang="it-IT" sz="2000" dirty="0" smtClean="0"/>
              <a:t> </a:t>
            </a:r>
            <a:r>
              <a:rPr lang="it-IT" sz="2000" dirty="0"/>
              <a:t>	</a:t>
            </a:r>
            <a:endParaRPr lang="it-IT" sz="2000" dirty="0" smtClean="0"/>
          </a:p>
          <a:p>
            <a:endParaRPr lang="it-IT" sz="800" b="1" dirty="0"/>
          </a:p>
          <a:p>
            <a:pPr marL="342900" indent="-342900">
              <a:buFont typeface="Wingdings" charset="2"/>
              <a:buChar char="q"/>
            </a:pPr>
            <a:r>
              <a:rPr lang="it-IT" sz="2000" b="1" dirty="0"/>
              <a:t>CONSEGNE DOMICILIARI E RITIRO CERTIFICATI </a:t>
            </a:r>
            <a:endParaRPr lang="it-IT" sz="2000" dirty="0"/>
          </a:p>
          <a:p>
            <a:endParaRPr lang="it-IT" sz="800" dirty="0"/>
          </a:p>
          <a:p>
            <a:pPr algn="just"/>
            <a:r>
              <a:rPr lang="it-IT" sz="2000" dirty="0"/>
              <a:t>Riguarderà le consegne a domicilio di </a:t>
            </a:r>
            <a:r>
              <a:rPr lang="it-IT" sz="2000" u="sng" dirty="0"/>
              <a:t>beni alimentari o farmaci </a:t>
            </a:r>
            <a:r>
              <a:rPr lang="it-IT" sz="2000" dirty="0"/>
              <a:t>per quelle persone che non possono provvedervi autonomamente.</a:t>
            </a:r>
          </a:p>
          <a:p>
            <a:pPr algn="just"/>
            <a:r>
              <a:rPr lang="it-IT" sz="2000" dirty="0"/>
              <a:t>Sarà anche possibile per delega, </a:t>
            </a:r>
            <a:r>
              <a:rPr lang="it-IT" sz="2000" u="sng" dirty="0"/>
              <a:t>il ritiro dei  certificati </a:t>
            </a:r>
            <a:r>
              <a:rPr lang="it-IT" sz="2000" dirty="0"/>
              <a:t>presso le pubbliche amministrazioni, le A.S.L. o  medici di famiglia.	</a:t>
            </a:r>
          </a:p>
        </p:txBody>
      </p:sp>
      <p:sp>
        <p:nvSpPr>
          <p:cNvPr id="6" name="Rectangle 3"/>
          <p:cNvSpPr>
            <a:spLocks noChangeArrowheads="1"/>
          </p:cNvSpPr>
          <p:nvPr/>
        </p:nvSpPr>
        <p:spPr bwMode="auto">
          <a:xfrm>
            <a:off x="1136576" y="332656"/>
            <a:ext cx="7560840"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Assistenza anziani San Francesco Onlus </a:t>
            </a:r>
            <a:endParaRPr lang="it-IT" altLang="it-IT" sz="2800" b="1" dirty="0"/>
          </a:p>
          <a:p>
            <a:endParaRPr lang="it-IT" altLang="it-IT" sz="1600" dirty="0"/>
          </a:p>
        </p:txBody>
      </p:sp>
    </p:spTree>
    <p:extLst>
      <p:ext uri="{BB962C8B-B14F-4D97-AF65-F5344CB8AC3E}">
        <p14:creationId xmlns:p14="http://schemas.microsoft.com/office/powerpoint/2010/main" val="28496231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92560" y="332656"/>
            <a:ext cx="8712968" cy="537070"/>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endParaRPr lang="it-IT" altLang="it-IT" sz="3200" b="1" dirty="0"/>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560512" y="1052736"/>
            <a:ext cx="8424936" cy="5498942"/>
          </a:xfrm>
          <a:prstGeom prst="rect">
            <a:avLst/>
          </a:prstGeom>
          <a:noFill/>
        </p:spPr>
        <p:txBody>
          <a:bodyPr wrap="square" rtlCol="0">
            <a:spAutoFit/>
          </a:bodyPr>
          <a:lstStyle/>
          <a:p>
            <a:r>
              <a:rPr lang="it-IT" sz="2000" b="1" dirty="0" smtClean="0"/>
              <a:t>	</a:t>
            </a:r>
            <a:r>
              <a:rPr lang="it-IT" sz="2800" b="1" dirty="0" smtClean="0"/>
              <a:t>Obiettivi di progetto: servizi da erogare</a:t>
            </a:r>
            <a:endParaRPr lang="it-IT" sz="2800" b="1" dirty="0"/>
          </a:p>
          <a:p>
            <a:endParaRPr lang="it-IT" sz="1400" b="1" dirty="0" smtClean="0"/>
          </a:p>
          <a:p>
            <a:pPr algn="just"/>
            <a:endParaRPr lang="it-IT" sz="2000" dirty="0"/>
          </a:p>
          <a:p>
            <a:pPr marL="342900" indent="-342900">
              <a:buFont typeface="Wingdings" charset="2"/>
              <a:buChar char="q"/>
            </a:pPr>
            <a:r>
              <a:rPr lang="it-IT" sz="2000" b="1" dirty="0"/>
              <a:t>ASSISTENZA DOMICILIARE ANZIANI </a:t>
            </a:r>
            <a:endParaRPr lang="it-IT" sz="2000" dirty="0"/>
          </a:p>
          <a:p>
            <a:endParaRPr lang="it-IT" sz="800" dirty="0"/>
          </a:p>
          <a:p>
            <a:pPr algn="just"/>
            <a:r>
              <a:rPr lang="it-IT" sz="2000" dirty="0"/>
              <a:t>L’assistenza domiciliare verrà soddisfatta da volontari inseriti in apposita anagrafica dei soci ONLUS con specializzazione generica.</a:t>
            </a:r>
          </a:p>
          <a:p>
            <a:pPr algn="just"/>
            <a:r>
              <a:rPr lang="it-IT" sz="2000" dirty="0"/>
              <a:t>In genere  si tratterà di </a:t>
            </a:r>
            <a:r>
              <a:rPr lang="it-IT" sz="2000" u="sng" dirty="0"/>
              <a:t>assistenza domiciliare di tipo leggero</a:t>
            </a:r>
            <a:r>
              <a:rPr lang="it-IT" sz="2000" dirty="0"/>
              <a:t>; l’assistenza domiciliare  potrà essere richiesta solamente per compagnia, a casa oppure con piccole passeggiate all'aperto</a:t>
            </a:r>
            <a:endParaRPr lang="it-IT" sz="2000" b="1" dirty="0"/>
          </a:p>
          <a:p>
            <a:endParaRPr lang="it-IT" sz="800" b="1" dirty="0" smtClean="0"/>
          </a:p>
          <a:p>
            <a:endParaRPr lang="it-IT" sz="800" b="1" dirty="0"/>
          </a:p>
          <a:p>
            <a:pPr marL="342900" indent="-342900">
              <a:buFont typeface="Wingdings" charset="2"/>
              <a:buChar char="q"/>
            </a:pPr>
            <a:r>
              <a:rPr lang="it-IT" sz="2000" b="1" dirty="0" smtClean="0"/>
              <a:t>PUNTO </a:t>
            </a:r>
            <a:r>
              <a:rPr lang="it-IT" sz="2000" b="1" dirty="0"/>
              <a:t>DI ASCOLTO TELEFONICO</a:t>
            </a:r>
            <a:endParaRPr lang="it-IT" sz="2000" dirty="0"/>
          </a:p>
          <a:p>
            <a:endParaRPr lang="it-IT" sz="400" dirty="0"/>
          </a:p>
          <a:p>
            <a:pPr algn="just"/>
            <a:r>
              <a:rPr lang="it-IT" sz="2000" dirty="0"/>
              <a:t>Il servizio sarà effettuato tramite sportello telefonico di ascolto off-line (prenotazione telefonica), al fine di assistere e dare risposte ai problemi connessi con il disagio sociale, quali emarginazione e solitudine. </a:t>
            </a:r>
          </a:p>
          <a:p>
            <a:pPr algn="just"/>
            <a:r>
              <a:rPr lang="it-IT" sz="2000" dirty="0"/>
              <a:t>Previo appuntamento telefonico verrà presa in carico la domanda dell’anziano  in chiave sociale. L'accoglienza ed il sostegno, offerte alla persona fin da subito, serviranno a garantire il servizio dal punto di vista umano, facendo percepire che qualcuno è disposto ad ascoltare ed a comprendere il problema</a:t>
            </a:r>
            <a:r>
              <a:rPr lang="it-IT" sz="2000" dirty="0" smtClean="0"/>
              <a:t>.</a:t>
            </a:r>
            <a:endParaRPr lang="it-IT" sz="2000" dirty="0"/>
          </a:p>
        </p:txBody>
      </p:sp>
      <p:sp>
        <p:nvSpPr>
          <p:cNvPr id="7" name="Rectangle 3"/>
          <p:cNvSpPr>
            <a:spLocks noChangeArrowheads="1"/>
          </p:cNvSpPr>
          <p:nvPr/>
        </p:nvSpPr>
        <p:spPr bwMode="auto">
          <a:xfrm>
            <a:off x="1136576" y="332656"/>
            <a:ext cx="7560840"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Assistenza anziani San Francesco Onlus </a:t>
            </a:r>
            <a:endParaRPr lang="it-IT" altLang="it-IT" sz="2800" b="1" dirty="0"/>
          </a:p>
          <a:p>
            <a:endParaRPr lang="it-IT" altLang="it-IT" sz="1600" dirty="0"/>
          </a:p>
        </p:txBody>
      </p:sp>
    </p:spTree>
    <p:extLst>
      <p:ext uri="{BB962C8B-B14F-4D97-AF65-F5344CB8AC3E}">
        <p14:creationId xmlns:p14="http://schemas.microsoft.com/office/powerpoint/2010/main" val="3724975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064568" y="332656"/>
            <a:ext cx="8712968"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 </a:t>
            </a:r>
            <a:r>
              <a:rPr lang="it-IT" altLang="it-IT" sz="2800" b="1" dirty="0"/>
              <a:t>Assistenza anziani San Francesco Onlus </a:t>
            </a:r>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344488" y="1124744"/>
            <a:ext cx="9073008" cy="5276830"/>
          </a:xfrm>
          <a:prstGeom prst="rect">
            <a:avLst/>
          </a:prstGeom>
          <a:noFill/>
        </p:spPr>
        <p:txBody>
          <a:bodyPr wrap="square" rtlCol="0">
            <a:spAutoFit/>
          </a:bodyPr>
          <a:lstStyle/>
          <a:p>
            <a:pPr algn="ctr"/>
            <a:r>
              <a:rPr lang="it-IT" sz="2800" b="1" dirty="0" smtClean="0"/>
              <a:t>Tempificazione del progetto:</a:t>
            </a:r>
            <a:endParaRPr lang="it-IT" sz="2800" b="1" dirty="0"/>
          </a:p>
          <a:p>
            <a:pPr algn="ctr"/>
            <a:endParaRPr lang="it-IT" sz="800" b="1" dirty="0"/>
          </a:p>
          <a:p>
            <a:pPr algn="ctr"/>
            <a:endParaRPr lang="it-IT" sz="2800" b="1" dirty="0" smtClean="0"/>
          </a:p>
          <a:p>
            <a:pPr marL="457200" indent="-457200">
              <a:buFont typeface="+mj-lt"/>
              <a:buAutoNum type="arabicPeriod"/>
            </a:pPr>
            <a:r>
              <a:rPr lang="it-IT" sz="2800" b="1" dirty="0"/>
              <a:t>P</a:t>
            </a:r>
            <a:r>
              <a:rPr lang="it-IT" sz="2800" b="1" dirty="0" smtClean="0"/>
              <a:t>rogettazione </a:t>
            </a:r>
            <a:r>
              <a:rPr lang="it-IT" sz="2800" b="1" dirty="0"/>
              <a:t>di </a:t>
            </a:r>
            <a:r>
              <a:rPr lang="it-IT" sz="2800" b="1" dirty="0" smtClean="0"/>
              <a:t>massima</a:t>
            </a:r>
            <a:r>
              <a:rPr lang="it-IT" sz="2800" dirty="0" smtClean="0"/>
              <a:t>:</a:t>
            </a:r>
          </a:p>
          <a:p>
            <a:pPr marL="457200" indent="-457200">
              <a:buFont typeface="+mj-lt"/>
              <a:buAutoNum type="arabicPeriod"/>
            </a:pPr>
            <a:endParaRPr lang="it-IT" sz="800" dirty="0" smtClean="0"/>
          </a:p>
          <a:p>
            <a:pPr marL="1257300" lvl="2" indent="-342900">
              <a:buFont typeface="Arial"/>
              <a:buChar char="•"/>
            </a:pPr>
            <a:r>
              <a:rPr lang="is-IS" sz="2000" dirty="0" smtClean="0"/>
              <a:t>Assemblea soci Onlus .................................  marzo 2016</a:t>
            </a:r>
          </a:p>
          <a:p>
            <a:pPr marL="1257300" lvl="2" indent="-342900">
              <a:buFont typeface="Arial"/>
              <a:buChar char="•"/>
            </a:pPr>
            <a:r>
              <a:rPr lang="it-IT" sz="2000" dirty="0"/>
              <a:t>Costituzione gruppo di lavoro </a:t>
            </a:r>
            <a:r>
              <a:rPr lang="is-IS" sz="2000" dirty="0"/>
              <a:t>…..................  </a:t>
            </a:r>
            <a:r>
              <a:rPr lang="is-IS" sz="2000" dirty="0" smtClean="0"/>
              <a:t>aprile 2016</a:t>
            </a:r>
          </a:p>
          <a:p>
            <a:pPr marL="1257300" lvl="2" indent="-342900">
              <a:buFont typeface="Arial"/>
              <a:buChar char="•"/>
            </a:pPr>
            <a:r>
              <a:rPr lang="is-IS" sz="2000" dirty="0" smtClean="0"/>
              <a:t>Acquisto (definitivo) pulmino ........................ aprile 2016</a:t>
            </a:r>
          </a:p>
          <a:p>
            <a:pPr marL="1257300" lvl="2" indent="-342900">
              <a:buFont typeface="Arial"/>
              <a:buChar char="•"/>
            </a:pPr>
            <a:r>
              <a:rPr lang="is-IS" sz="2000" dirty="0" smtClean="0"/>
              <a:t>Elaborazione Progetto .................................  entro maggio 2016</a:t>
            </a:r>
          </a:p>
          <a:p>
            <a:pPr lvl="2"/>
            <a:endParaRPr lang="it-IT" sz="800" dirty="0"/>
          </a:p>
          <a:p>
            <a:pPr marL="514350" indent="-514350">
              <a:buFont typeface="+mj-lt"/>
              <a:buAutoNum type="arabicPeriod"/>
            </a:pPr>
            <a:r>
              <a:rPr lang="it-IT" sz="2800" b="1" dirty="0">
                <a:solidFill>
                  <a:prstClr val="black"/>
                </a:solidFill>
              </a:rPr>
              <a:t>Fasi progettazione </a:t>
            </a:r>
            <a:r>
              <a:rPr lang="it-IT" sz="2800" b="1" dirty="0" smtClean="0">
                <a:solidFill>
                  <a:prstClr val="black"/>
                </a:solidFill>
              </a:rPr>
              <a:t>esecutiva</a:t>
            </a:r>
            <a:r>
              <a:rPr lang="it-IT" sz="2000" dirty="0" smtClean="0"/>
              <a:t>: </a:t>
            </a:r>
            <a:r>
              <a:rPr lang="is-IS" sz="2000" dirty="0" smtClean="0"/>
              <a:t>….......  </a:t>
            </a:r>
            <a:r>
              <a:rPr lang="it-IT" sz="2000" dirty="0"/>
              <a:t>l</a:t>
            </a:r>
            <a:r>
              <a:rPr lang="is-IS" sz="2000" dirty="0" smtClean="0"/>
              <a:t>uglio 2016</a:t>
            </a:r>
            <a:endParaRPr lang="is-IS" sz="2800" dirty="0" smtClean="0"/>
          </a:p>
          <a:p>
            <a:pPr marL="514350" indent="-514350">
              <a:buFont typeface="+mj-lt"/>
              <a:buAutoNum type="arabicPeriod"/>
            </a:pPr>
            <a:endParaRPr lang="is-IS" sz="2800" dirty="0"/>
          </a:p>
          <a:p>
            <a:pPr marL="514350" indent="-514350">
              <a:buFont typeface="+mj-lt"/>
              <a:buAutoNum type="arabicPeriod"/>
            </a:pPr>
            <a:r>
              <a:rPr lang="is-IS" sz="2800" b="1" dirty="0"/>
              <a:t>S</a:t>
            </a:r>
            <a:r>
              <a:rPr lang="is-IS" sz="2800" b="1" dirty="0" smtClean="0"/>
              <a:t>perimentazione Servizi </a:t>
            </a:r>
            <a:r>
              <a:rPr lang="is-IS" sz="2800" dirty="0" smtClean="0"/>
              <a:t>...............  </a:t>
            </a:r>
            <a:r>
              <a:rPr lang="it-IT" sz="2800" dirty="0" err="1" smtClean="0"/>
              <a:t>S</a:t>
            </a:r>
            <a:r>
              <a:rPr lang="is-IS" sz="2800" dirty="0" smtClean="0"/>
              <a:t>ettembre 2016</a:t>
            </a:r>
            <a:endParaRPr lang="it-IT" sz="2800" b="1" dirty="0" smtClean="0"/>
          </a:p>
          <a:p>
            <a:endParaRPr lang="it-IT" sz="2000" dirty="0"/>
          </a:p>
          <a:p>
            <a:pPr algn="ctr"/>
            <a:r>
              <a:rPr lang="it-IT" sz="3200" dirty="0" smtClean="0">
                <a:latin typeface="Arial Black"/>
                <a:cs typeface="Arial Black"/>
              </a:rPr>
              <a:t>Gestione Progetto “Assistenza Anziani”  dal  4 ottobre 2016</a:t>
            </a:r>
          </a:p>
          <a:p>
            <a:pPr algn="ctr"/>
            <a:r>
              <a:rPr lang="it-IT" sz="1800" dirty="0">
                <a:latin typeface="Arial Black"/>
                <a:cs typeface="Arial Black"/>
              </a:rPr>
              <a:t>	</a:t>
            </a:r>
            <a:r>
              <a:rPr lang="it-IT" sz="1800" dirty="0" smtClean="0">
                <a:latin typeface="Arial Black"/>
                <a:cs typeface="Arial Black"/>
              </a:rPr>
              <a:t>Festa del Patrono della Parrocchia </a:t>
            </a:r>
            <a:r>
              <a:rPr lang="it-IT" sz="1800" dirty="0">
                <a:latin typeface="Arial Black"/>
                <a:cs typeface="Arial Black"/>
              </a:rPr>
              <a:t>e d'Italia.</a:t>
            </a:r>
          </a:p>
        </p:txBody>
      </p:sp>
    </p:spTree>
    <p:extLst>
      <p:ext uri="{BB962C8B-B14F-4D97-AF65-F5344CB8AC3E}">
        <p14:creationId xmlns:p14="http://schemas.microsoft.com/office/powerpoint/2010/main" val="1145088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92560" y="332656"/>
            <a:ext cx="8712968" cy="537070"/>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endParaRPr lang="it-IT" altLang="it-IT" sz="3200" b="1" dirty="0"/>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344488" y="1124744"/>
            <a:ext cx="9073008" cy="1761508"/>
          </a:xfrm>
          <a:prstGeom prst="rect">
            <a:avLst/>
          </a:prstGeom>
          <a:noFill/>
        </p:spPr>
        <p:txBody>
          <a:bodyPr wrap="square" rtlCol="0">
            <a:spAutoFit/>
          </a:bodyPr>
          <a:lstStyle/>
          <a:p>
            <a:pPr algn="ctr"/>
            <a:endParaRPr lang="it-IT" sz="2800" b="1" dirty="0" smtClean="0"/>
          </a:p>
          <a:p>
            <a:pPr algn="ctr"/>
            <a:r>
              <a:rPr lang="it-IT" sz="2800" b="1" dirty="0" smtClean="0"/>
              <a:t>Matrice Servizi / Risorse occorrenti:</a:t>
            </a:r>
            <a:endParaRPr lang="it-IT" sz="2800" b="1" dirty="0"/>
          </a:p>
          <a:p>
            <a:pPr algn="ctr"/>
            <a:endParaRPr lang="it-IT" sz="800" b="1" dirty="0"/>
          </a:p>
          <a:p>
            <a:pPr algn="ctr"/>
            <a:endParaRPr lang="it-IT" sz="2800" b="1" dirty="0"/>
          </a:p>
          <a:p>
            <a:pPr algn="ctr"/>
            <a:endParaRPr lang="it-IT" sz="2800" b="1" dirty="0" smtClean="0"/>
          </a:p>
        </p:txBody>
      </p:sp>
      <p:pic>
        <p:nvPicPr>
          <p:cNvPr id="3" name="Immagine 2"/>
          <p:cNvPicPr>
            <a:picLocks noChangeAspect="1"/>
          </p:cNvPicPr>
          <p:nvPr/>
        </p:nvPicPr>
        <p:blipFill>
          <a:blip r:embed="rId5">
            <a:duotone>
              <a:prstClr val="black"/>
              <a:schemeClr val="accent2">
                <a:tint val="45000"/>
                <a:satMod val="400000"/>
              </a:schemeClr>
            </a:duotone>
          </a:blip>
          <a:stretch>
            <a:fillRect/>
          </a:stretch>
        </p:blipFill>
        <p:spPr>
          <a:xfrm>
            <a:off x="416496" y="2400300"/>
            <a:ext cx="9073008" cy="3260948"/>
          </a:xfrm>
          <a:prstGeom prst="rect">
            <a:avLst/>
          </a:prstGeom>
        </p:spPr>
      </p:pic>
      <p:sp>
        <p:nvSpPr>
          <p:cNvPr id="7" name="Rectangle 3"/>
          <p:cNvSpPr>
            <a:spLocks noChangeArrowheads="1"/>
          </p:cNvSpPr>
          <p:nvPr/>
        </p:nvSpPr>
        <p:spPr bwMode="auto">
          <a:xfrm>
            <a:off x="1136576" y="332656"/>
            <a:ext cx="7560840"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Assistenza anziani San Francesco Onlus </a:t>
            </a:r>
            <a:endParaRPr lang="it-IT" altLang="it-IT" sz="2800" b="1" dirty="0"/>
          </a:p>
          <a:p>
            <a:endParaRPr lang="it-IT" altLang="it-IT" sz="1600" dirty="0"/>
          </a:p>
        </p:txBody>
      </p:sp>
    </p:spTree>
    <p:extLst>
      <p:ext uri="{BB962C8B-B14F-4D97-AF65-F5344CB8AC3E}">
        <p14:creationId xmlns:p14="http://schemas.microsoft.com/office/powerpoint/2010/main" val="894827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992560" y="332656"/>
            <a:ext cx="8712968" cy="537070"/>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endParaRPr lang="it-IT" altLang="it-IT" sz="3200" b="1" dirty="0"/>
          </a:p>
          <a:p>
            <a:endParaRPr lang="it-IT" altLang="it-IT" sz="1600" dirty="0"/>
          </a:p>
        </p:txBody>
      </p:sp>
      <p:pic>
        <p:nvPicPr>
          <p:cNvPr id="8195" name="Picture 4"/>
          <p:cNvPicPr>
            <a:picLocks noChangeAspect="1" noChangeArrowheads="1"/>
          </p:cNvPicPr>
          <p:nvPr/>
        </p:nvPicPr>
        <p:blipFill>
          <a:blip r:embed="rId3" cstate="print"/>
          <a:srcRect/>
          <a:stretch>
            <a:fillRect/>
          </a:stretch>
        </p:blipFill>
        <p:spPr bwMode="auto">
          <a:xfrm>
            <a:off x="8840788" y="115888"/>
            <a:ext cx="858837" cy="865187"/>
          </a:xfrm>
          <a:prstGeom prst="rect">
            <a:avLst/>
          </a:prstGeom>
          <a:noFill/>
          <a:ln w="12700">
            <a:noFill/>
            <a:miter lim="800000"/>
            <a:headEnd/>
            <a:tailEnd/>
          </a:ln>
        </p:spPr>
      </p:pic>
      <p:pic>
        <p:nvPicPr>
          <p:cNvPr id="8196" name="Picture 4" descr="C:\Users\fulvio\Desktop\logochiesa-01.png"/>
          <p:cNvPicPr>
            <a:picLocks noChangeAspect="1" noChangeArrowheads="1"/>
          </p:cNvPicPr>
          <p:nvPr/>
        </p:nvPicPr>
        <p:blipFill>
          <a:blip r:embed="rId4" cstate="print"/>
          <a:srcRect/>
          <a:stretch>
            <a:fillRect/>
          </a:stretch>
        </p:blipFill>
        <p:spPr bwMode="auto">
          <a:xfrm>
            <a:off x="200025" y="260350"/>
            <a:ext cx="792163" cy="792163"/>
          </a:xfrm>
          <a:prstGeom prst="rect">
            <a:avLst/>
          </a:prstGeom>
          <a:noFill/>
          <a:ln w="9525">
            <a:noFill/>
            <a:miter lim="800000"/>
            <a:headEnd/>
            <a:tailEnd/>
          </a:ln>
        </p:spPr>
      </p:pic>
      <p:sp>
        <p:nvSpPr>
          <p:cNvPr id="2" name="CasellaDiTesto 1"/>
          <p:cNvSpPr txBox="1"/>
          <p:nvPr/>
        </p:nvSpPr>
        <p:spPr>
          <a:xfrm>
            <a:off x="344488" y="980728"/>
            <a:ext cx="9073008" cy="1761508"/>
          </a:xfrm>
          <a:prstGeom prst="rect">
            <a:avLst/>
          </a:prstGeom>
          <a:noFill/>
        </p:spPr>
        <p:txBody>
          <a:bodyPr wrap="square" rtlCol="0">
            <a:spAutoFit/>
          </a:bodyPr>
          <a:lstStyle/>
          <a:p>
            <a:pPr algn="ctr"/>
            <a:endParaRPr lang="it-IT" sz="2800" b="1" dirty="0" smtClean="0"/>
          </a:p>
          <a:p>
            <a:pPr algn="ctr"/>
            <a:r>
              <a:rPr lang="it-IT" sz="2800" b="1" dirty="0" smtClean="0"/>
              <a:t>Matrice Costi/ Servizi :</a:t>
            </a:r>
            <a:endParaRPr lang="it-IT" sz="2800" b="1" dirty="0"/>
          </a:p>
          <a:p>
            <a:pPr algn="ctr"/>
            <a:endParaRPr lang="it-IT" sz="800" b="1" dirty="0"/>
          </a:p>
          <a:p>
            <a:pPr algn="ctr"/>
            <a:endParaRPr lang="it-IT" sz="2800" b="1" dirty="0"/>
          </a:p>
          <a:p>
            <a:pPr algn="ctr"/>
            <a:endParaRPr lang="it-IT" sz="2800" b="1" dirty="0" smtClean="0"/>
          </a:p>
        </p:txBody>
      </p:sp>
      <p:sp>
        <p:nvSpPr>
          <p:cNvPr id="7" name="Rectangle 3"/>
          <p:cNvSpPr>
            <a:spLocks noChangeArrowheads="1"/>
          </p:cNvSpPr>
          <p:nvPr/>
        </p:nvSpPr>
        <p:spPr bwMode="auto">
          <a:xfrm>
            <a:off x="1136576" y="332656"/>
            <a:ext cx="7560840" cy="703269"/>
          </a:xfrm>
          <a:prstGeom prst="rect">
            <a:avLst/>
          </a:prstGeom>
          <a:noFill/>
          <a:ln w="12700">
            <a:noFill/>
            <a:miter lim="800000"/>
            <a:headEnd/>
            <a:tailEnd/>
          </a:ln>
        </p:spPr>
        <p:txBody>
          <a:bodyPr wrap="square" lIns="90488" tIns="44450" rIns="90488" bIns="44450">
            <a:spAutoFit/>
          </a:bodyPr>
          <a:lstStyle/>
          <a:p>
            <a:r>
              <a:rPr lang="it-IT" altLang="it-IT" sz="1600" b="1" dirty="0" smtClean="0"/>
              <a:t>   </a:t>
            </a:r>
            <a:r>
              <a:rPr lang="it-IT" altLang="it-IT" sz="2800" b="1" dirty="0" smtClean="0"/>
              <a:t>Assistenza anziani San Francesco Onlus </a:t>
            </a:r>
            <a:endParaRPr lang="it-IT" altLang="it-IT" sz="2800" b="1" dirty="0"/>
          </a:p>
          <a:p>
            <a:endParaRPr lang="it-IT" altLang="it-IT" sz="1600" dirty="0"/>
          </a:p>
        </p:txBody>
      </p:sp>
      <p:pic>
        <p:nvPicPr>
          <p:cNvPr id="4" name="Immagine 3"/>
          <p:cNvPicPr>
            <a:picLocks noChangeAspect="1"/>
          </p:cNvPicPr>
          <p:nvPr/>
        </p:nvPicPr>
        <p:blipFill>
          <a:blip r:embed="rId5">
            <a:duotone>
              <a:prstClr val="black"/>
              <a:schemeClr val="accent2">
                <a:tint val="45000"/>
                <a:satMod val="400000"/>
              </a:schemeClr>
            </a:duotone>
          </a:blip>
          <a:stretch>
            <a:fillRect/>
          </a:stretch>
        </p:blipFill>
        <p:spPr>
          <a:xfrm>
            <a:off x="632520" y="2082800"/>
            <a:ext cx="8568952" cy="3362424"/>
          </a:xfrm>
          <a:prstGeom prst="rect">
            <a:avLst/>
          </a:prstGeom>
        </p:spPr>
      </p:pic>
    </p:spTree>
    <p:extLst>
      <p:ext uri="{BB962C8B-B14F-4D97-AF65-F5344CB8AC3E}">
        <p14:creationId xmlns:p14="http://schemas.microsoft.com/office/powerpoint/2010/main" val="1054904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488504" y="1125538"/>
            <a:ext cx="9217024" cy="53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it-IT" sz="1800" b="1" dirty="0" smtClean="0"/>
              <a:t>A – </a:t>
            </a:r>
            <a:r>
              <a:rPr lang="it-IT" sz="1800" b="1" dirty="0"/>
              <a:t>BONIFICO </a:t>
            </a:r>
            <a:r>
              <a:rPr lang="it-IT" sz="1800" b="1" dirty="0" smtClean="0"/>
              <a:t>- </a:t>
            </a:r>
            <a:r>
              <a:rPr lang="it-IT" sz="1800" b="1" dirty="0"/>
              <a:t>Banca Prossima SPA </a:t>
            </a:r>
            <a:r>
              <a:rPr lang="is-IS" sz="1800" dirty="0" smtClean="0"/>
              <a:t>IBAN</a:t>
            </a:r>
            <a:r>
              <a:rPr lang="is-IS" sz="1800" dirty="0"/>
              <a:t>: IT 81 E 03359 01600 100000079215  </a:t>
            </a:r>
          </a:p>
          <a:p>
            <a:r>
              <a:rPr lang="it-IT" sz="1800" b="1" dirty="0"/>
              <a:t>B - CONTO CORRENTE POSTALE c\c 001024779850 </a:t>
            </a:r>
            <a:r>
              <a:rPr lang="it-IT" sz="1800" b="1" dirty="0" smtClean="0"/>
              <a:t>–</a:t>
            </a:r>
            <a:r>
              <a:rPr lang="it-IT" sz="1800" dirty="0" smtClean="0"/>
              <a:t>Bollettini </a:t>
            </a:r>
            <a:r>
              <a:rPr lang="it-IT" sz="1800" dirty="0"/>
              <a:t> in segreteria</a:t>
            </a:r>
          </a:p>
          <a:p>
            <a:r>
              <a:rPr lang="it-IT" sz="1800" b="1" dirty="0" smtClean="0"/>
              <a:t>C </a:t>
            </a:r>
            <a:r>
              <a:rPr lang="it-IT" sz="1800" b="1" dirty="0"/>
              <a:t>- CONTANTI </a:t>
            </a:r>
            <a:r>
              <a:rPr lang="it-IT" sz="1800" dirty="0"/>
              <a:t>- In segreteria tramite ricevuta del </a:t>
            </a:r>
            <a:r>
              <a:rPr lang="it-IT" sz="1800" dirty="0" smtClean="0"/>
              <a:t>versamento, non detraibile</a:t>
            </a:r>
            <a:endParaRPr lang="it-IT" sz="800" dirty="0"/>
          </a:p>
          <a:p>
            <a:r>
              <a:rPr lang="it-IT" sz="1800" dirty="0" smtClean="0"/>
              <a:t>Nella </a:t>
            </a:r>
            <a:r>
              <a:rPr lang="it-IT" sz="1800" dirty="0"/>
              <a:t>causale del pagamento occorre specificare esattamente: </a:t>
            </a:r>
          </a:p>
          <a:p>
            <a:r>
              <a:rPr lang="it-IT" sz="1800" dirty="0"/>
              <a:t>1)</a:t>
            </a:r>
            <a:r>
              <a:rPr lang="it-IT" sz="1800" i="1" dirty="0"/>
              <a:t>versamento solo per la quota annuale; </a:t>
            </a:r>
            <a:r>
              <a:rPr lang="it-IT" sz="1800" dirty="0"/>
              <a:t> </a:t>
            </a:r>
            <a:r>
              <a:rPr lang="it-IT" sz="1800" i="1" dirty="0" smtClean="0"/>
              <a:t>2</a:t>
            </a:r>
            <a:r>
              <a:rPr lang="it-IT" sz="1800" i="1" dirty="0"/>
              <a:t>) versamento quota annuale e donazione;</a:t>
            </a:r>
            <a:endParaRPr lang="it-IT" sz="1800" dirty="0"/>
          </a:p>
          <a:p>
            <a:r>
              <a:rPr lang="it-IT" sz="1800" i="1" dirty="0" smtClean="0"/>
              <a:t>3</a:t>
            </a:r>
            <a:r>
              <a:rPr lang="it-IT" sz="1800" i="1" dirty="0"/>
              <a:t>)versamento solo donazione;</a:t>
            </a:r>
            <a:endParaRPr lang="it-IT" sz="1800" dirty="0"/>
          </a:p>
          <a:p>
            <a:r>
              <a:rPr lang="it-IT" sz="1800" dirty="0"/>
              <a:t> I</a:t>
            </a:r>
            <a:r>
              <a:rPr lang="it-IT" sz="1800" dirty="0" smtClean="0"/>
              <a:t>ncludere </a:t>
            </a:r>
            <a:r>
              <a:rPr lang="it-IT" sz="1800" dirty="0"/>
              <a:t>sempre i dati anagrafici: nome, cognome. Copia  </a:t>
            </a:r>
            <a:r>
              <a:rPr lang="it-IT" sz="1800" dirty="0" smtClean="0"/>
              <a:t>bonifico/pagamento</a:t>
            </a:r>
            <a:r>
              <a:rPr lang="it-IT" sz="1800" dirty="0"/>
              <a:t>/ dati  dovrà essere </a:t>
            </a:r>
            <a:r>
              <a:rPr lang="it-IT" sz="1800" dirty="0" smtClean="0"/>
              <a:t>inviata: </a:t>
            </a:r>
            <a:r>
              <a:rPr lang="it-IT" sz="1800" b="1" dirty="0" smtClean="0">
                <a:solidFill>
                  <a:srgbClr val="000000"/>
                </a:solidFill>
                <a:hlinkClick r:id="rId3"/>
              </a:rPr>
              <a:t>anagrafica.onlus</a:t>
            </a:r>
            <a:r>
              <a:rPr lang="it-IT" sz="1800" b="1" dirty="0">
                <a:solidFill>
                  <a:srgbClr val="000000"/>
                </a:solidFill>
                <a:hlinkClick r:id="rId3"/>
              </a:rPr>
              <a:t>@libero.it ; </a:t>
            </a:r>
          </a:p>
          <a:p>
            <a:r>
              <a:rPr lang="it-IT" sz="1800" dirty="0" smtClean="0">
                <a:hlinkClick r:id="rId3"/>
              </a:rPr>
              <a:t>in </a:t>
            </a:r>
            <a:r>
              <a:rPr lang="it-IT" sz="1800" dirty="0">
                <a:hlinkClick r:id="rId3"/>
              </a:rPr>
              <a:t>alternativa,  lasciare copia del pagamento in </a:t>
            </a:r>
            <a:r>
              <a:rPr lang="it-IT" sz="1800" dirty="0" smtClean="0">
                <a:hlinkClick r:id="rId3"/>
              </a:rPr>
              <a:t>segreteria</a:t>
            </a:r>
            <a:r>
              <a:rPr lang="it-IT" sz="1800" dirty="0">
                <a:hlinkClick r:id="rId3"/>
              </a:rPr>
              <a:t> per l’aggiornamento. </a:t>
            </a:r>
            <a:endParaRPr lang="it-IT" sz="1800" dirty="0">
              <a:solidFill>
                <a:srgbClr val="000000"/>
              </a:solidFill>
              <a:hlinkClick r:id="rId3"/>
            </a:endParaRPr>
          </a:p>
          <a:p>
            <a:r>
              <a:rPr lang="it-IT" sz="1800" dirty="0">
                <a:solidFill>
                  <a:srgbClr val="000000"/>
                </a:solidFill>
              </a:rPr>
              <a:t> </a:t>
            </a:r>
          </a:p>
          <a:p>
            <a:r>
              <a:rPr lang="it-IT" sz="1800" b="1" dirty="0"/>
              <a:t>TRATTAMENTO FISCALE OFFERTE</a:t>
            </a:r>
            <a:endParaRPr lang="it-IT" sz="1800" dirty="0"/>
          </a:p>
          <a:p>
            <a:r>
              <a:rPr lang="it-IT" sz="1800" dirty="0"/>
              <a:t>Per le liberalità a favore delle Onlus, la legge prevede la possibilità di scegliere tra una detrazione e una deduzione. Il contribuente che effettua erogazioni liberali in denaro (per un importo non superiore a 2.065,83 euro) a favore di una Onlus ha la possibilità di </a:t>
            </a:r>
            <a:r>
              <a:rPr lang="it-IT" sz="1800" b="1" dirty="0"/>
              <a:t>detrarre dall'Irpef</a:t>
            </a:r>
            <a:r>
              <a:rPr lang="it-IT" sz="1800" dirty="0"/>
              <a:t> un importo pari al 26 per cento.</a:t>
            </a:r>
          </a:p>
          <a:p>
            <a:r>
              <a:rPr lang="it-IT" sz="1800" dirty="0"/>
              <a:t>La detrazione è </a:t>
            </a:r>
            <a:r>
              <a:rPr lang="it-IT" sz="1800" b="1" dirty="0"/>
              <a:t>alternativa alla deduzione</a:t>
            </a:r>
            <a:r>
              <a:rPr lang="it-IT" sz="1800" dirty="0"/>
              <a:t> nel limite del 10% del reddito complessivo </a:t>
            </a:r>
            <a:r>
              <a:rPr lang="it-IT" sz="1800" dirty="0" smtClean="0"/>
              <a:t>dichiarato.</a:t>
            </a:r>
          </a:p>
          <a:p>
            <a:endParaRPr lang="it-IT" sz="800" dirty="0" smtClean="0"/>
          </a:p>
          <a:p>
            <a:r>
              <a:rPr lang="it-IT" sz="1800" b="1" u="sng" dirty="0" smtClean="0"/>
              <a:t>In </a:t>
            </a:r>
            <a:r>
              <a:rPr lang="it-IT" sz="1800" b="1" u="sng" dirty="0"/>
              <a:t>entrambi </a:t>
            </a:r>
            <a:r>
              <a:rPr lang="it-IT" sz="1800" b="1" u="sng" dirty="0" smtClean="0"/>
              <a:t>i casi</a:t>
            </a:r>
            <a:r>
              <a:rPr lang="it-IT" sz="1800" b="1" u="sng" dirty="0"/>
              <a:t>, l'agevolazione compete a condizione che il versamento sia eseguito tramite banca o ufficio postale ovvero mediante carte di debito, di credito e prepagate, assegni bancari e circolari</a:t>
            </a:r>
            <a:r>
              <a:rPr lang="it-IT" sz="1800" b="1" u="sng" dirty="0" smtClean="0"/>
              <a:t>.</a:t>
            </a:r>
            <a:endParaRPr lang="it-IT" sz="1800" u="sng" dirty="0">
              <a:solidFill>
                <a:srgbClr val="000000"/>
              </a:solidFill>
            </a:endParaRPr>
          </a:p>
        </p:txBody>
      </p:sp>
      <p:pic>
        <p:nvPicPr>
          <p:cNvPr id="378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7163" y="0"/>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1" name="Picture 4" descr="C:\Users\fulvio\Desktop\logochiesa-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95" y="1391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136576" y="260648"/>
            <a:ext cx="7488832" cy="48731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800" b="1" dirty="0" smtClean="0"/>
              <a:t>Versare </a:t>
            </a:r>
            <a:r>
              <a:rPr lang="it-IT" sz="2800" b="1" dirty="0"/>
              <a:t>e/o donare la quota esercizio 2016</a:t>
            </a:r>
            <a:endParaRPr lang="it-IT" sz="2800" b="1" dirty="0">
              <a:solidFill>
                <a:srgbClr val="002060"/>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5" name="Segnaposto testo 9"/>
          <p:cNvSpPr txBox="1">
            <a:spLocks/>
          </p:cNvSpPr>
          <p:nvPr/>
        </p:nvSpPr>
        <p:spPr bwMode="auto">
          <a:xfrm>
            <a:off x="1064568" y="1052736"/>
            <a:ext cx="73453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just" eaLnBrk="1" hangingPunct="1">
              <a:lnSpc>
                <a:spcPct val="100000"/>
              </a:lnSpc>
              <a:spcBef>
                <a:spcPct val="20000"/>
              </a:spcBef>
            </a:pPr>
            <a:endParaRPr lang="it-IT" sz="800" dirty="0"/>
          </a:p>
          <a:p>
            <a:pPr algn="ctr"/>
            <a:r>
              <a:rPr lang="it-IT" sz="3600" b="1" i="1" u="sng" dirty="0" smtClean="0"/>
              <a:t>Festival Giovani</a:t>
            </a:r>
          </a:p>
          <a:p>
            <a:pPr algn="ctr"/>
            <a:endParaRPr lang="it-IT" sz="3600" b="1" i="1" u="sng" dirty="0">
              <a:solidFill>
                <a:srgbClr val="000000"/>
              </a:solidFill>
            </a:endParaRPr>
          </a:p>
          <a:p>
            <a:pPr algn="ctr"/>
            <a:endParaRPr lang="it-IT" sz="3600" b="1" i="1" u="sng" dirty="0" smtClean="0">
              <a:solidFill>
                <a:srgbClr val="000000"/>
              </a:solidFill>
            </a:endParaRPr>
          </a:p>
          <a:p>
            <a:pPr algn="ctr"/>
            <a:r>
              <a:rPr lang="it-IT" sz="3600" b="1" i="1" u="sng" dirty="0" smtClean="0">
                <a:solidFill>
                  <a:srgbClr val="000000"/>
                </a:solidFill>
              </a:rPr>
              <a:t>Giorgio/Massimiliano</a:t>
            </a:r>
            <a:endParaRPr lang="it-IT" sz="3600" dirty="0" smtClean="0">
              <a:solidFill>
                <a:srgbClr val="000000"/>
              </a:solidFill>
            </a:endParaRPr>
          </a:p>
          <a:p>
            <a:endParaRPr lang="it-IT" sz="1800" dirty="0"/>
          </a:p>
          <a:p>
            <a:pPr>
              <a:buFont typeface="Wingdings" charset="0"/>
              <a:buChar char="ü"/>
            </a:pPr>
            <a:endParaRPr lang="it-IT" sz="1800" dirty="0"/>
          </a:p>
          <a:p>
            <a:endParaRPr lang="it-IT" sz="1800" dirty="0"/>
          </a:p>
        </p:txBody>
      </p:sp>
      <p:pic>
        <p:nvPicPr>
          <p:cNvPr id="10246"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descr="Manifesto event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568" y="0"/>
            <a:ext cx="7704856" cy="685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041" y="0"/>
            <a:ext cx="715534" cy="7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0"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416496" y="1268760"/>
            <a:ext cx="9289032" cy="4695132"/>
          </a:xfrm>
          <a:prstGeom prst="rect">
            <a:avLst/>
          </a:prstGeom>
        </p:spPr>
        <p:txBody>
          <a:bodyPr wrap="square">
            <a:spAutoFit/>
          </a:bodyPr>
          <a:lstStyle/>
          <a:p>
            <a:pPr algn="just">
              <a:defRPr/>
            </a:pPr>
            <a:r>
              <a:rPr lang="it-IT" sz="2400" b="1" dirty="0">
                <a:solidFill>
                  <a:srgbClr val="000000"/>
                </a:solidFill>
              </a:rPr>
              <a:t>Direttivo </a:t>
            </a:r>
            <a:r>
              <a:rPr lang="it-IT" sz="2400" b="1" dirty="0" smtClean="0">
                <a:solidFill>
                  <a:srgbClr val="000000"/>
                </a:solidFill>
              </a:rPr>
              <a:t>Onlus “Istituzionale”:</a:t>
            </a:r>
          </a:p>
          <a:p>
            <a:pPr algn="just">
              <a:defRPr/>
            </a:pPr>
            <a:endParaRPr lang="it-IT" sz="800" b="1" dirty="0">
              <a:solidFill>
                <a:srgbClr val="000000"/>
              </a:solidFill>
            </a:endParaRPr>
          </a:p>
          <a:p>
            <a:pPr>
              <a:defRPr/>
            </a:pPr>
            <a:r>
              <a:rPr lang="it-IT" sz="1800" dirty="0" smtClean="0">
                <a:solidFill>
                  <a:srgbClr val="000000"/>
                </a:solidFill>
              </a:rPr>
              <a:t>Presidente: Mons. Domenico Giannandrea</a:t>
            </a:r>
          </a:p>
          <a:p>
            <a:pPr>
              <a:defRPr/>
            </a:pPr>
            <a:r>
              <a:rPr lang="it-IT" sz="1800" dirty="0" smtClean="0">
                <a:solidFill>
                  <a:srgbClr val="000000"/>
                </a:solidFill>
              </a:rPr>
              <a:t>Glauco </a:t>
            </a:r>
            <a:r>
              <a:rPr lang="it-IT" sz="1800" dirty="0">
                <a:solidFill>
                  <a:srgbClr val="000000"/>
                </a:solidFill>
              </a:rPr>
              <a:t>Foresta, Bruna Cristini, Cristina Portunato, Fulvio Di Giuseppe, Luisa Ranalli, Nicole Sannino, Antonio </a:t>
            </a:r>
            <a:r>
              <a:rPr lang="it-IT" sz="1800" dirty="0" smtClean="0">
                <a:solidFill>
                  <a:srgbClr val="000000"/>
                </a:solidFill>
              </a:rPr>
              <a:t>Arseni.</a:t>
            </a:r>
          </a:p>
          <a:p>
            <a:pPr>
              <a:defRPr/>
            </a:pPr>
            <a:endParaRPr lang="it-IT" sz="1800" b="1" dirty="0" smtClean="0">
              <a:solidFill>
                <a:srgbClr val="000000"/>
              </a:solidFill>
            </a:endParaRPr>
          </a:p>
          <a:p>
            <a:pPr>
              <a:defRPr/>
            </a:pPr>
            <a:endParaRPr lang="it-IT" sz="1800" b="1" dirty="0">
              <a:solidFill>
                <a:srgbClr val="000000"/>
              </a:solidFill>
            </a:endParaRPr>
          </a:p>
          <a:p>
            <a:pPr>
              <a:defRPr/>
            </a:pPr>
            <a:r>
              <a:rPr lang="it-IT" sz="2400" b="1" dirty="0" smtClean="0">
                <a:solidFill>
                  <a:srgbClr val="000000"/>
                </a:solidFill>
              </a:rPr>
              <a:t>Direttivo </a:t>
            </a:r>
            <a:r>
              <a:rPr lang="it-IT" sz="2400" b="1" dirty="0">
                <a:solidFill>
                  <a:srgbClr val="000000"/>
                </a:solidFill>
              </a:rPr>
              <a:t>Onlus </a:t>
            </a:r>
            <a:r>
              <a:rPr lang="it-IT" sz="2400" b="1" dirty="0" smtClean="0">
                <a:solidFill>
                  <a:srgbClr val="000000"/>
                </a:solidFill>
              </a:rPr>
              <a:t>“Gestionale”: </a:t>
            </a:r>
          </a:p>
          <a:p>
            <a:pPr>
              <a:defRPr/>
            </a:pPr>
            <a:endParaRPr lang="it-IT" sz="800" b="1" dirty="0" smtClean="0">
              <a:solidFill>
                <a:srgbClr val="000000"/>
              </a:solidFill>
            </a:endParaRPr>
          </a:p>
          <a:p>
            <a:pPr>
              <a:defRPr/>
            </a:pPr>
            <a:r>
              <a:rPr lang="it-IT" sz="1800" dirty="0">
                <a:solidFill>
                  <a:srgbClr val="000000"/>
                </a:solidFill>
              </a:rPr>
              <a:t>Presidente: Mons. Domenico Giannandrea</a:t>
            </a:r>
          </a:p>
          <a:p>
            <a:pPr marL="285750" indent="-285750">
              <a:buFontTx/>
              <a:buChar char="-"/>
              <a:defRPr/>
            </a:pPr>
            <a:r>
              <a:rPr lang="it-IT" sz="1800" b="1" dirty="0" smtClean="0">
                <a:solidFill>
                  <a:srgbClr val="000000"/>
                </a:solidFill>
              </a:rPr>
              <a:t>Segretario: 			</a:t>
            </a:r>
            <a:r>
              <a:rPr lang="it-IT" sz="1800" dirty="0" smtClean="0">
                <a:solidFill>
                  <a:srgbClr val="000000"/>
                </a:solidFill>
              </a:rPr>
              <a:t>Fulvio Di Giuseppe</a:t>
            </a:r>
          </a:p>
          <a:p>
            <a:pPr marL="285750" indent="-285750">
              <a:buFontTx/>
              <a:buChar char="-"/>
              <a:defRPr/>
            </a:pPr>
            <a:r>
              <a:rPr lang="it-IT" sz="1800" b="1" dirty="0" smtClean="0">
                <a:solidFill>
                  <a:srgbClr val="000000"/>
                </a:solidFill>
              </a:rPr>
              <a:t>Coordinamento attività</a:t>
            </a:r>
            <a:r>
              <a:rPr lang="it-IT" sz="1800" dirty="0" smtClean="0">
                <a:solidFill>
                  <a:srgbClr val="000000"/>
                </a:solidFill>
              </a:rPr>
              <a:t>:	Fulvio Di Giuseppe, Remo Simonetti, Nicole Sannino, 				Giorgio Michetti </a:t>
            </a:r>
          </a:p>
          <a:p>
            <a:pPr marL="285750" indent="-285750">
              <a:buFontTx/>
              <a:buChar char="-"/>
              <a:defRPr/>
            </a:pPr>
            <a:r>
              <a:rPr lang="it-IT" sz="1800" b="1" dirty="0" smtClean="0">
                <a:solidFill>
                  <a:srgbClr val="000000"/>
                </a:solidFill>
              </a:rPr>
              <a:t>Legale</a:t>
            </a:r>
            <a:r>
              <a:rPr lang="it-IT" sz="1800" dirty="0" smtClean="0">
                <a:solidFill>
                  <a:srgbClr val="000000"/>
                </a:solidFill>
              </a:rPr>
              <a:t>:			Antonio Arseni</a:t>
            </a:r>
          </a:p>
          <a:p>
            <a:pPr marL="285750" indent="-285750">
              <a:buFontTx/>
              <a:buChar char="-"/>
              <a:defRPr/>
            </a:pPr>
            <a:r>
              <a:rPr lang="it-IT" sz="1800" b="1" dirty="0" smtClean="0">
                <a:solidFill>
                  <a:srgbClr val="000000"/>
                </a:solidFill>
              </a:rPr>
              <a:t>Gestione anagrafica soci:	</a:t>
            </a:r>
            <a:r>
              <a:rPr lang="it-IT" sz="1800" dirty="0" smtClean="0">
                <a:solidFill>
                  <a:srgbClr val="000000"/>
                </a:solidFill>
              </a:rPr>
              <a:t>Pina Russo-Remo Simonetti</a:t>
            </a:r>
          </a:p>
          <a:p>
            <a:pPr marL="285750" indent="-285750">
              <a:buFontTx/>
              <a:buChar char="-"/>
              <a:defRPr/>
            </a:pPr>
            <a:r>
              <a:rPr lang="it-IT" sz="1800" b="1" dirty="0" smtClean="0">
                <a:solidFill>
                  <a:srgbClr val="000000"/>
                </a:solidFill>
              </a:rPr>
              <a:t>Fiscale </a:t>
            </a:r>
            <a:r>
              <a:rPr lang="it-IT" sz="1800" dirty="0" smtClean="0">
                <a:solidFill>
                  <a:srgbClr val="000000"/>
                </a:solidFill>
              </a:rPr>
              <a:t>:			Cristiano Vella</a:t>
            </a:r>
          </a:p>
          <a:p>
            <a:pPr marL="285750" indent="-285750">
              <a:buFontTx/>
              <a:buChar char="-"/>
              <a:defRPr/>
            </a:pPr>
            <a:r>
              <a:rPr lang="it-IT" sz="1800" b="1" dirty="0" smtClean="0">
                <a:solidFill>
                  <a:srgbClr val="000000"/>
                </a:solidFill>
              </a:rPr>
              <a:t>Revisore contabile </a:t>
            </a:r>
            <a:r>
              <a:rPr lang="it-IT" sz="1800" dirty="0" smtClean="0">
                <a:solidFill>
                  <a:srgbClr val="000000"/>
                </a:solidFill>
              </a:rPr>
              <a:t>:		Noemi Crimi</a:t>
            </a:r>
          </a:p>
          <a:p>
            <a:pPr>
              <a:defRPr/>
            </a:pPr>
            <a:endParaRPr lang="it-IT" sz="1800" b="1" dirty="0">
              <a:solidFill>
                <a:srgbClr val="000000"/>
              </a:solidFill>
            </a:endParaRPr>
          </a:p>
          <a:p>
            <a:pPr>
              <a:defRPr/>
            </a:pPr>
            <a:endParaRPr lang="it-IT" sz="1800" dirty="0">
              <a:solidFill>
                <a:srgbClr val="000000"/>
              </a:solidFill>
            </a:endParaRPr>
          </a:p>
        </p:txBody>
      </p:sp>
      <p:sp>
        <p:nvSpPr>
          <p:cNvPr id="6" name="Rettangolo 5"/>
          <p:cNvSpPr/>
          <p:nvPr/>
        </p:nvSpPr>
        <p:spPr>
          <a:xfrm>
            <a:off x="2000672" y="260648"/>
            <a:ext cx="6408712" cy="600164"/>
          </a:xfrm>
          <a:prstGeom prst="rect">
            <a:avLst/>
          </a:prstGeom>
        </p:spPr>
        <p:txBody>
          <a:bodyPr wrap="square">
            <a:spAutoFit/>
          </a:bodyPr>
          <a:lstStyle/>
          <a:p>
            <a:r>
              <a:rPr lang="it-IT" sz="3600" b="1" dirty="0"/>
              <a:t>Gestione </a:t>
            </a:r>
            <a:r>
              <a:rPr lang="it-IT" sz="3600" b="1" dirty="0" smtClean="0"/>
              <a:t>Onlus, struttura </a:t>
            </a:r>
            <a:endParaRPr lang="it-IT"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041" y="0"/>
            <a:ext cx="715534" cy="7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0"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p:cNvPicPr>
            <a:picLocks noChangeAspect="1"/>
          </p:cNvPicPr>
          <p:nvPr/>
        </p:nvPicPr>
        <p:blipFill>
          <a:blip r:embed="rId5"/>
          <a:stretch>
            <a:fillRect/>
          </a:stretch>
        </p:blipFill>
        <p:spPr>
          <a:xfrm>
            <a:off x="1640632" y="0"/>
            <a:ext cx="6984776" cy="6858000"/>
          </a:xfrm>
          <a:prstGeom prst="rect">
            <a:avLst/>
          </a:prstGeom>
        </p:spPr>
      </p:pic>
    </p:spTree>
    <p:extLst>
      <p:ext uri="{BB962C8B-B14F-4D97-AF65-F5344CB8AC3E}">
        <p14:creationId xmlns:p14="http://schemas.microsoft.com/office/powerpoint/2010/main" val="288626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350" y="115888"/>
            <a:ext cx="8588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0"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44488" y="404664"/>
            <a:ext cx="9217024" cy="6639767"/>
          </a:xfrm>
          <a:prstGeom prst="rect">
            <a:avLst/>
          </a:prstGeom>
          <a:noFill/>
        </p:spPr>
        <p:txBody>
          <a:bodyPr wrap="square">
            <a:spAutoFit/>
          </a:bodyPr>
          <a:lstStyle/>
          <a:p>
            <a:pPr algn="ctr">
              <a:defRPr/>
            </a:pPr>
            <a:r>
              <a:rPr lang="it-IT" sz="4000" b="1" dirty="0"/>
              <a:t>Gestione </a:t>
            </a:r>
            <a:r>
              <a:rPr lang="it-IT" sz="4000" b="1" dirty="0" smtClean="0"/>
              <a:t>Onlus </a:t>
            </a:r>
            <a:r>
              <a:rPr lang="it-IT" sz="3200" b="1" dirty="0" smtClean="0"/>
              <a:t>esercizio 2015</a:t>
            </a:r>
            <a:endParaRPr lang="it-IT" sz="3200" b="1" dirty="0"/>
          </a:p>
          <a:p>
            <a:pPr algn="ctr">
              <a:defRPr/>
            </a:pPr>
            <a:r>
              <a:rPr lang="it-IT" sz="2400" b="1" dirty="0" smtClean="0"/>
              <a:t>( sintesi 2° </a:t>
            </a:r>
            <a:r>
              <a:rPr lang="it-IT" sz="2400" b="1" dirty="0"/>
              <a:t>anno</a:t>
            </a:r>
            <a:r>
              <a:rPr lang="it-IT" sz="2400" b="1" dirty="0" smtClean="0"/>
              <a:t>)</a:t>
            </a:r>
            <a:endParaRPr lang="it-IT" sz="1800" dirty="0" smtClean="0"/>
          </a:p>
          <a:p>
            <a:pPr>
              <a:defRPr/>
            </a:pPr>
            <a:endParaRPr lang="it-IT" sz="1800" b="1" dirty="0" smtClean="0"/>
          </a:p>
          <a:p>
            <a:pPr>
              <a:defRPr/>
            </a:pPr>
            <a:r>
              <a:rPr lang="it-IT" sz="1800" b="1" dirty="0" smtClean="0"/>
              <a:t>SOCI </a:t>
            </a:r>
            <a:r>
              <a:rPr lang="it-IT" sz="1800" b="1" dirty="0"/>
              <a:t>2015, </a:t>
            </a:r>
            <a:r>
              <a:rPr lang="it-IT" sz="1800" dirty="0"/>
              <a:t>iscizioni + </a:t>
            </a:r>
            <a:r>
              <a:rPr lang="it-IT" sz="1800" dirty="0" smtClean="0"/>
              <a:t>donazioni</a:t>
            </a:r>
            <a:r>
              <a:rPr lang="it-IT" sz="1800" b="1" dirty="0" smtClean="0"/>
              <a:t> </a:t>
            </a:r>
            <a:r>
              <a:rPr lang="it-IT" sz="1800" b="1" dirty="0"/>
              <a:t>……………............</a:t>
            </a:r>
            <a:r>
              <a:rPr lang="it-IT" sz="1800" b="1" dirty="0" smtClean="0"/>
              <a:t>..........€      770,00  </a:t>
            </a:r>
            <a:r>
              <a:rPr lang="it-IT" sz="1800" b="1" dirty="0"/>
              <a:t>(710,00</a:t>
            </a:r>
            <a:r>
              <a:rPr lang="it-IT" sz="1800" b="1" dirty="0" smtClean="0"/>
              <a:t>)</a:t>
            </a:r>
            <a:endParaRPr lang="it-IT" sz="800" dirty="0"/>
          </a:p>
          <a:p>
            <a:pPr>
              <a:defRPr/>
            </a:pPr>
            <a:endParaRPr lang="it-IT" sz="800" b="1" dirty="0"/>
          </a:p>
          <a:p>
            <a:pPr>
              <a:defRPr/>
            </a:pPr>
            <a:r>
              <a:rPr lang="it-IT" sz="1800" b="1" dirty="0"/>
              <a:t>DONAZIONI </a:t>
            </a:r>
            <a:r>
              <a:rPr lang="it-IT" sz="1800" dirty="0" smtClean="0"/>
              <a:t>Rapagnani, Simonetti_Russo, Dalla Grana,</a:t>
            </a:r>
          </a:p>
          <a:p>
            <a:pPr>
              <a:defRPr/>
            </a:pPr>
            <a:r>
              <a:rPr lang="it-IT" sz="1800" dirty="0" smtClean="0"/>
              <a:t> Martin_Benedetta_sposi_ </a:t>
            </a:r>
            <a:r>
              <a:rPr lang="is-IS" sz="1800" dirty="0" smtClean="0"/>
              <a:t>…..............................................</a:t>
            </a:r>
            <a:r>
              <a:rPr lang="it-IT" sz="1800" b="1" dirty="0" smtClean="0"/>
              <a:t>€    8.020,00 (1.208,00</a:t>
            </a:r>
            <a:r>
              <a:rPr lang="it-IT" sz="1800" b="1" dirty="0"/>
              <a:t>)</a:t>
            </a:r>
            <a:endParaRPr lang="it-IT" sz="1800" dirty="0"/>
          </a:p>
          <a:p>
            <a:pPr>
              <a:defRPr/>
            </a:pPr>
            <a:endParaRPr lang="it-IT" sz="800" dirty="0" smtClean="0"/>
          </a:p>
          <a:p>
            <a:pPr>
              <a:defRPr/>
            </a:pPr>
            <a:r>
              <a:rPr lang="it-IT" sz="1800" dirty="0"/>
              <a:t>	</a:t>
            </a:r>
            <a:r>
              <a:rPr lang="it-IT" sz="1800" dirty="0" smtClean="0"/>
              <a:t>			</a:t>
            </a:r>
            <a:r>
              <a:rPr lang="it-IT" sz="1800" b="1" dirty="0" smtClean="0"/>
              <a:t>Totale entrate         </a:t>
            </a:r>
            <a:r>
              <a:rPr lang="it-IT" sz="1800" dirty="0"/>
              <a:t> </a:t>
            </a:r>
            <a:r>
              <a:rPr lang="it-IT" sz="1800" dirty="0" smtClean="0"/>
              <a:t> </a:t>
            </a:r>
            <a:r>
              <a:rPr lang="it-IT" sz="1800" b="1" dirty="0" smtClean="0"/>
              <a:t>€    8.790,00 (1.918,00)</a:t>
            </a:r>
            <a:endParaRPr lang="it-IT" sz="1800" dirty="0" smtClean="0"/>
          </a:p>
          <a:p>
            <a:pPr>
              <a:defRPr/>
            </a:pPr>
            <a:endParaRPr lang="it-IT" sz="1800" b="1" dirty="0"/>
          </a:p>
          <a:p>
            <a:pPr>
              <a:defRPr/>
            </a:pPr>
            <a:r>
              <a:rPr lang="it-IT" sz="1800" dirty="0" smtClean="0"/>
              <a:t>Buffetti canone sito ,Aruba</a:t>
            </a:r>
            <a:r>
              <a:rPr lang="is-IS" sz="1800" dirty="0" smtClean="0"/>
              <a:t>, corso Sabatino, PT,ecc.	      </a:t>
            </a:r>
            <a:r>
              <a:rPr lang="it-IT" sz="1800" b="1" dirty="0" smtClean="0"/>
              <a:t>€      450,90</a:t>
            </a:r>
          </a:p>
          <a:p>
            <a:pPr>
              <a:defRPr/>
            </a:pPr>
            <a:r>
              <a:rPr lang="it-IT" sz="1800" b="1" dirty="0" smtClean="0"/>
              <a:t>Attrezzatura,  rev. Pulmino, accessori bagno ecc.	      €      443,95</a:t>
            </a:r>
            <a:endParaRPr lang="it-IT" sz="1800" b="1" dirty="0"/>
          </a:p>
          <a:p>
            <a:pPr>
              <a:defRPr/>
            </a:pPr>
            <a:r>
              <a:rPr lang="it-IT" sz="1800" dirty="0" smtClean="0"/>
              <a:t>Lavori Michele(operaio Mario) rete metallica, tinteggiatura </a:t>
            </a:r>
            <a:r>
              <a:rPr lang="it-IT" sz="1800" b="1" dirty="0" smtClean="0"/>
              <a:t>€      627,00</a:t>
            </a:r>
          </a:p>
          <a:p>
            <a:pPr>
              <a:defRPr/>
            </a:pPr>
            <a:r>
              <a:rPr lang="it-IT" sz="1800" dirty="0" smtClean="0"/>
              <a:t>Promozione Onlus verso Ragazzi, ministranti, campo	      </a:t>
            </a:r>
            <a:r>
              <a:rPr lang="it-IT" sz="1800" b="1" dirty="0" smtClean="0"/>
              <a:t>€      410,00</a:t>
            </a:r>
          </a:p>
          <a:p>
            <a:pPr>
              <a:defRPr/>
            </a:pPr>
            <a:r>
              <a:rPr lang="it-IT" sz="1800" dirty="0" smtClean="0"/>
              <a:t>Promozione Onlus Famiglie e Presepe vivente	</a:t>
            </a:r>
            <a:r>
              <a:rPr lang="it-IT" sz="1800" b="1" dirty="0"/>
              <a:t> </a:t>
            </a:r>
            <a:r>
              <a:rPr lang="it-IT" sz="1800" b="1" dirty="0" smtClean="0"/>
              <a:t>     €      495,00</a:t>
            </a:r>
          </a:p>
          <a:p>
            <a:pPr>
              <a:defRPr/>
            </a:pPr>
            <a:r>
              <a:rPr lang="it-IT" sz="800" b="1" dirty="0" smtClean="0"/>
              <a:t>	</a:t>
            </a:r>
            <a:r>
              <a:rPr lang="it-IT" sz="1800" b="1" dirty="0" smtClean="0"/>
              <a:t>			</a:t>
            </a:r>
            <a:r>
              <a:rPr lang="it-IT" sz="800" dirty="0"/>
              <a:t> </a:t>
            </a:r>
            <a:r>
              <a:rPr lang="it-IT" sz="800" dirty="0" smtClean="0"/>
              <a:t>    </a:t>
            </a:r>
          </a:p>
          <a:p>
            <a:pPr>
              <a:defRPr/>
            </a:pPr>
            <a:r>
              <a:rPr lang="it-IT" sz="1800" b="1" dirty="0" smtClean="0"/>
              <a:t>				Totale uscite           </a:t>
            </a:r>
            <a:r>
              <a:rPr lang="it-IT" sz="1800" dirty="0" smtClean="0"/>
              <a:t>  </a:t>
            </a:r>
            <a:r>
              <a:rPr lang="it-IT" sz="1800" b="1" dirty="0"/>
              <a:t>€    </a:t>
            </a:r>
            <a:r>
              <a:rPr lang="it-IT" sz="1800" b="1" dirty="0" smtClean="0"/>
              <a:t>2.426,85</a:t>
            </a:r>
            <a:endParaRPr lang="it-IT" sz="1800" dirty="0" smtClean="0"/>
          </a:p>
          <a:p>
            <a:pPr>
              <a:defRPr/>
            </a:pPr>
            <a:endParaRPr lang="it-IT" sz="1800" dirty="0" smtClean="0"/>
          </a:p>
          <a:p>
            <a:pPr>
              <a:defRPr/>
            </a:pPr>
            <a:r>
              <a:rPr lang="it-IT" sz="1800" dirty="0" smtClean="0"/>
              <a:t>Saldo Esercizio 2014 </a:t>
            </a:r>
            <a:r>
              <a:rPr lang="is-IS" sz="1800" dirty="0" smtClean="0"/>
              <a:t>…......... €  </a:t>
            </a:r>
            <a:r>
              <a:rPr lang="is-IS" sz="1800" b="1" dirty="0" smtClean="0"/>
              <a:t>1.090,85</a:t>
            </a:r>
          </a:p>
          <a:p>
            <a:pPr>
              <a:defRPr/>
            </a:pPr>
            <a:r>
              <a:rPr lang="is-IS" sz="1800" dirty="0" smtClean="0"/>
              <a:t>Entrate Esercizio 2015 .......... €  </a:t>
            </a:r>
            <a:r>
              <a:rPr lang="it-IT" sz="1800" b="1" dirty="0" smtClean="0"/>
              <a:t>8.790,00</a:t>
            </a:r>
          </a:p>
          <a:p>
            <a:pPr>
              <a:defRPr/>
            </a:pPr>
            <a:r>
              <a:rPr lang="it-IT" sz="1800" b="1" dirty="0" smtClean="0"/>
              <a:t>Uscite Esercizio 2015 </a:t>
            </a:r>
            <a:r>
              <a:rPr lang="is-IS" sz="1800" b="1" dirty="0" smtClean="0"/>
              <a:t>…...... </a:t>
            </a:r>
            <a:r>
              <a:rPr lang="it-IT" sz="1800" b="1" dirty="0"/>
              <a:t>€</a:t>
            </a:r>
            <a:r>
              <a:rPr lang="it-IT" sz="1400" b="1" dirty="0"/>
              <a:t> </a:t>
            </a:r>
            <a:r>
              <a:rPr lang="it-IT" sz="1800" b="1" dirty="0" smtClean="0"/>
              <a:t> 2.426,85</a:t>
            </a:r>
          </a:p>
          <a:p>
            <a:pPr>
              <a:defRPr/>
            </a:pPr>
            <a:endParaRPr lang="it-IT" sz="800" dirty="0"/>
          </a:p>
          <a:p>
            <a:pPr algn="ctr">
              <a:defRPr/>
            </a:pPr>
            <a:r>
              <a:rPr lang="it-IT" sz="2800" i="1" dirty="0" smtClean="0"/>
              <a:t>			Saldo Esercizio 2015   </a:t>
            </a:r>
            <a:r>
              <a:rPr lang="it-IT" sz="2800" b="1" i="1" dirty="0" smtClean="0"/>
              <a:t>€ 7.454,00</a:t>
            </a:r>
            <a:endParaRPr lang="it-IT" sz="2800" b="1" i="1" dirty="0"/>
          </a:p>
          <a:p>
            <a:pPr algn="ctr">
              <a:defRPr/>
            </a:pPr>
            <a:endParaRPr lang="it-IT" sz="4000" i="1" dirty="0"/>
          </a:p>
        </p:txBody>
      </p:sp>
    </p:spTree>
    <p:extLst>
      <p:ext uri="{BB962C8B-B14F-4D97-AF65-F5344CB8AC3E}">
        <p14:creationId xmlns:p14="http://schemas.microsoft.com/office/powerpoint/2010/main" val="38162784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848544" y="1628800"/>
            <a:ext cx="8207375" cy="446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it-IT" sz="1600" b="1" dirty="0"/>
              <a:t> </a:t>
            </a:r>
            <a:r>
              <a:rPr lang="it-IT" sz="2800" b="1" dirty="0"/>
              <a:t>Soci della ONLUS</a:t>
            </a:r>
          </a:p>
          <a:p>
            <a:pPr algn="ctr"/>
            <a:endParaRPr lang="it-IT" b="1" dirty="0"/>
          </a:p>
          <a:p>
            <a:pPr algn="ctr"/>
            <a:endParaRPr lang="it-IT" sz="800" dirty="0"/>
          </a:p>
          <a:p>
            <a:pPr algn="just">
              <a:buFont typeface="Wingdings" charset="0"/>
              <a:buChar char="q"/>
            </a:pPr>
            <a:r>
              <a:rPr lang="it-IT" sz="1800" dirty="0"/>
              <a:t> </a:t>
            </a:r>
            <a:r>
              <a:rPr lang="it-IT" altLang="ja-JP" sz="1800" b="1" dirty="0"/>
              <a:t>L</a:t>
            </a:r>
            <a:r>
              <a:rPr lang="ja-JP" altLang="it-IT" sz="1800" b="1" dirty="0"/>
              <a:t>’</a:t>
            </a:r>
            <a:r>
              <a:rPr lang="it-IT" altLang="ja-JP" sz="1800" b="1" dirty="0"/>
              <a:t>elenco dei soci (libro dei soci / Anagrafica) </a:t>
            </a:r>
            <a:r>
              <a:rPr lang="it-IT" altLang="ja-JP" sz="1800" dirty="0" smtClean="0"/>
              <a:t>dell’Associazione </a:t>
            </a:r>
            <a:r>
              <a:rPr lang="it-IT" altLang="ja-JP" sz="1800" dirty="0"/>
              <a:t>sarà tenuto costantemente aggiornato in un apposito registro informatizzato, sempre disponibile per la consultazione. La mail </a:t>
            </a:r>
            <a:r>
              <a:rPr lang="it-IT" altLang="ja-JP" sz="1800" dirty="0" smtClean="0"/>
              <a:t>per per </a:t>
            </a:r>
            <a:r>
              <a:rPr lang="it-IT" altLang="ja-JP" sz="1800" dirty="0"/>
              <a:t>agevolare i soci è: </a:t>
            </a:r>
            <a:r>
              <a:rPr lang="it-IT" altLang="ja-JP" sz="1800" dirty="0">
                <a:hlinkClick r:id="rId3"/>
              </a:rPr>
              <a:t>anagrafica.onlus@libero.it</a:t>
            </a:r>
            <a:r>
              <a:rPr lang="it-IT" altLang="ja-JP" sz="1800" dirty="0"/>
              <a:t> </a:t>
            </a:r>
            <a:r>
              <a:rPr lang="it-IT" altLang="ja-JP" sz="1800" dirty="0" smtClean="0"/>
              <a:t>; la mail è dedicata anche ai pagamenti quota e/o donazioni effettuati tramite bonifico bancario.</a:t>
            </a:r>
          </a:p>
          <a:p>
            <a:pPr algn="just">
              <a:buFont typeface="Wingdings" charset="0"/>
              <a:buChar char="q"/>
            </a:pPr>
            <a:endParaRPr lang="it-IT" altLang="ja-JP" sz="1800" dirty="0" smtClean="0"/>
          </a:p>
          <a:p>
            <a:pPr>
              <a:defRPr/>
            </a:pPr>
            <a:endParaRPr lang="it-IT" sz="800" b="1" dirty="0"/>
          </a:p>
          <a:p>
            <a:pPr algn="just">
              <a:buFont typeface="Wingdings" pitchFamily="2" charset="2"/>
              <a:buChar char="q"/>
              <a:defRPr/>
            </a:pPr>
            <a:r>
              <a:rPr lang="it-IT" sz="1800" dirty="0" smtClean="0"/>
              <a:t>Le categorie </a:t>
            </a:r>
            <a:r>
              <a:rPr lang="it-IT" sz="1800" dirty="0"/>
              <a:t>di </a:t>
            </a:r>
            <a:r>
              <a:rPr lang="it-IT" sz="1800" dirty="0" smtClean="0"/>
              <a:t>soci sono:</a:t>
            </a:r>
            <a:endParaRPr lang="it-IT" sz="1800" dirty="0"/>
          </a:p>
          <a:p>
            <a:pPr marL="342900" indent="-342900" algn="just">
              <a:buFont typeface="+mj-lt"/>
              <a:buAutoNum type="arabicPeriod"/>
              <a:defRPr/>
            </a:pPr>
            <a:r>
              <a:rPr lang="it-IT" sz="1800" b="1" dirty="0"/>
              <a:t>Socio Benefattore:</a:t>
            </a:r>
            <a:r>
              <a:rPr lang="it-IT" sz="1800" dirty="0"/>
              <a:t> sono persone fisiche o giuridiche benemerite che contribuiscano al perseguimento degli scopi statutari. I soci Benefattori saranno gestiti da Don Domenico, nella qualità di Presidente. </a:t>
            </a:r>
          </a:p>
          <a:p>
            <a:pPr marL="342900" indent="-342900" algn="just">
              <a:buFont typeface="+mj-lt"/>
              <a:buAutoNum type="arabicPeriod"/>
              <a:defRPr/>
            </a:pPr>
            <a:r>
              <a:rPr lang="it-IT" sz="1800" b="1" dirty="0"/>
              <a:t>Socio ordinario: </a:t>
            </a:r>
            <a:r>
              <a:rPr lang="it-IT" sz="1800" dirty="0"/>
              <a:t>Sono soci ordinari, </a:t>
            </a:r>
            <a:r>
              <a:rPr lang="it-IT" sz="1800" b="1" dirty="0"/>
              <a:t>i soci fondatori e tutti coloro i quali </a:t>
            </a:r>
            <a:r>
              <a:rPr lang="it-IT" sz="1800" dirty="0"/>
              <a:t>sono </a:t>
            </a:r>
            <a:r>
              <a:rPr lang="it-IT" sz="1800" dirty="0" smtClean="0"/>
              <a:t>ammessi sottoscrivendo </a:t>
            </a:r>
            <a:r>
              <a:rPr lang="it-IT" sz="1800" dirty="0"/>
              <a:t>lo Statuto dell’Associazione con il versamento della quota annua d’iscrizione “simbolica” di 5,00 € ; </a:t>
            </a:r>
            <a:r>
              <a:rPr lang="it-IT" sz="1800" u="sng" dirty="0"/>
              <a:t>sono esentati dal versamento  gli studenti e i non lavoratori, senza reddito</a:t>
            </a:r>
            <a:r>
              <a:rPr lang="it-IT" sz="1800" u="sng" dirty="0" smtClean="0"/>
              <a:t>.</a:t>
            </a:r>
            <a:endParaRPr lang="it-IT" sz="1800" dirty="0"/>
          </a:p>
          <a:p>
            <a:endParaRPr lang="it-IT" sz="800" dirty="0"/>
          </a:p>
        </p:txBody>
      </p:sp>
      <p:pic>
        <p:nvPicPr>
          <p:cNvPr id="358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3" name="Picture 4" descr="C:\Users\fulvio\Desktop\logochiesa-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332656"/>
            <a:ext cx="7200800" cy="54373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3200" b="1" dirty="0" smtClean="0">
                <a:solidFill>
                  <a:srgbClr val="002060"/>
                </a:solidFill>
                <a:latin typeface="+mn-lt"/>
              </a:rPr>
              <a:t>Anagrafica soci</a:t>
            </a:r>
            <a:endParaRPr lang="it-IT" sz="3200" b="1" dirty="0">
              <a:solidFill>
                <a:srgbClr val="002060"/>
              </a:solidFill>
              <a:latin typeface="+mn-lt"/>
            </a:endParaRPr>
          </a:p>
        </p:txBody>
      </p:sp>
    </p:spTree>
    <p:extLst>
      <p:ext uri="{BB962C8B-B14F-4D97-AF65-F5344CB8AC3E}">
        <p14:creationId xmlns:p14="http://schemas.microsoft.com/office/powerpoint/2010/main" val="509380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632520" y="1052736"/>
            <a:ext cx="8856984" cy="565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a:r>
              <a:rPr lang="it-IT" sz="3200" b="1" dirty="0" smtClean="0"/>
              <a:t>Revisione libro soci 2016</a:t>
            </a:r>
            <a:endParaRPr lang="it-IT" sz="3200" b="1" dirty="0"/>
          </a:p>
          <a:p>
            <a:pPr algn="ctr"/>
            <a:endParaRPr lang="it-IT" b="1" dirty="0"/>
          </a:p>
          <a:p>
            <a:pPr algn="ctr"/>
            <a:endParaRPr lang="it-IT" sz="800" dirty="0"/>
          </a:p>
          <a:p>
            <a:pPr algn="just"/>
            <a:r>
              <a:rPr lang="it-IT" sz="1800" b="1" u="sng" dirty="0" smtClean="0"/>
              <a:t>Soci  censiti  </a:t>
            </a:r>
            <a:r>
              <a:rPr lang="it-IT" sz="2800" b="1" u="sng" dirty="0" smtClean="0"/>
              <a:t>174</a:t>
            </a:r>
            <a:endParaRPr lang="it-IT" sz="2800" b="1" u="sng" dirty="0"/>
          </a:p>
          <a:p>
            <a:pPr algn="just">
              <a:buFont typeface="Wingdings" charset="0"/>
              <a:buChar char="q"/>
            </a:pPr>
            <a:endParaRPr lang="it-IT" altLang="ja-JP" sz="800" dirty="0" smtClean="0"/>
          </a:p>
          <a:p>
            <a:pPr algn="just">
              <a:buFont typeface="Wingdings" charset="0"/>
              <a:buChar char="q"/>
            </a:pPr>
            <a:endParaRPr lang="it-IT" altLang="ja-JP" sz="1800" dirty="0" smtClean="0"/>
          </a:p>
          <a:p>
            <a:pPr marL="285750" indent="-285750" algn="just">
              <a:buFont typeface="Wingdings" charset="2"/>
              <a:buChar char="q"/>
            </a:pPr>
            <a:r>
              <a:rPr lang="it-IT" sz="1800" dirty="0" smtClean="0"/>
              <a:t>Da lunedì 21 marzo copia dell’elenco soci con i numeri di matricola (tessera) di tutti i soci sarà lasciato presso la Segreteria Parrocchiale per il pagamento quota e/o donazione. In questa occasione  verranno aggiornati i dati censiti.</a:t>
            </a:r>
          </a:p>
          <a:p>
            <a:pPr marL="285750" indent="-285750" algn="just">
              <a:buFont typeface="Wingdings" charset="2"/>
              <a:buChar char="q"/>
            </a:pPr>
            <a:r>
              <a:rPr lang="it-IT" sz="1800" dirty="0"/>
              <a:t> i nuovi soci paganti e/o esenti riceveranno il codice anagrafico </a:t>
            </a:r>
            <a:r>
              <a:rPr lang="it-IT" sz="1800" dirty="0" smtClean="0"/>
              <a:t>consecutivo ai soci già censiti. </a:t>
            </a:r>
          </a:p>
          <a:p>
            <a:pPr marL="285750" indent="-285750" algn="just">
              <a:buFont typeface="Wingdings" charset="2"/>
              <a:buChar char="q"/>
            </a:pPr>
            <a:r>
              <a:rPr lang="it-IT" sz="1800" dirty="0"/>
              <a:t>I</a:t>
            </a:r>
            <a:r>
              <a:rPr lang="it-IT" sz="1800" dirty="0" smtClean="0"/>
              <a:t> soci esentati, studenti e non lavoratori  potranno aggiornare i dati e confermare l’esenzione anche per l’anno in corso.</a:t>
            </a:r>
          </a:p>
          <a:p>
            <a:pPr marL="285750" indent="-285750" algn="just">
              <a:buFont typeface="Wingdings" charset="2"/>
              <a:buChar char="q"/>
            </a:pPr>
            <a:r>
              <a:rPr lang="it-IT" sz="1800" dirty="0" smtClean="0"/>
              <a:t>Fino al 31 maggio sarà agevolato sia il pagamento che il rinnovo esenzione tramite apposito banchetto la domenica alla S. Messa delle ore 11,00</a:t>
            </a:r>
          </a:p>
          <a:p>
            <a:pPr marL="285750" indent="-285750" algn="just">
              <a:buFont typeface="Wingdings" charset="2"/>
              <a:buChar char="q"/>
            </a:pPr>
            <a:r>
              <a:rPr lang="it-IT" sz="1800" dirty="0" smtClean="0"/>
              <a:t>A chiusura iscrizioni e rinnovi, entro giugno, l’elenco aggiornato sarà convertito con il </a:t>
            </a:r>
            <a:r>
              <a:rPr lang="it-IT" sz="1800" dirty="0"/>
              <a:t>codice anagrafico (il numero, matricola) </a:t>
            </a:r>
            <a:r>
              <a:rPr lang="it-IT" sz="1800" dirty="0" smtClean="0"/>
              <a:t>storicizzato in libro soci aggiornato 2016</a:t>
            </a:r>
          </a:p>
          <a:p>
            <a:pPr marL="285750" indent="-285750" algn="just">
              <a:buFont typeface="Wingdings" charset="2"/>
              <a:buChar char="q"/>
            </a:pPr>
            <a:endParaRPr lang="it-IT" sz="1800" dirty="0" smtClean="0"/>
          </a:p>
          <a:p>
            <a:pPr marL="285750" indent="-285750" algn="just">
              <a:buFont typeface="Wingdings" charset="2"/>
              <a:buChar char="q"/>
            </a:pPr>
            <a:r>
              <a:rPr lang="it-IT" sz="1800" dirty="0" smtClean="0"/>
              <a:t>Ad ogni socio sarà data l’informativa per donare correttamente </a:t>
            </a:r>
            <a:r>
              <a:rPr lang="it-IT" sz="1800" smtClean="0"/>
              <a:t>il 5X1000</a:t>
            </a:r>
            <a:endParaRPr lang="it-IT" altLang="it-IT" sz="1800" b="1" i="1" dirty="0">
              <a:solidFill>
                <a:prstClr val="black"/>
              </a:solidFill>
            </a:endParaRPr>
          </a:p>
          <a:p>
            <a:pPr lvl="0"/>
            <a:r>
              <a:rPr lang="it-IT" altLang="it-IT" sz="1800" b="1" i="1" dirty="0">
                <a:solidFill>
                  <a:prstClr val="black"/>
                </a:solidFill>
              </a:rPr>
              <a:t> </a:t>
            </a:r>
          </a:p>
          <a:p>
            <a:pPr lvl="0"/>
            <a:r>
              <a:rPr lang="it-IT" altLang="it-IT" sz="1800" b="1" i="1" dirty="0">
                <a:solidFill>
                  <a:prstClr val="black"/>
                </a:solidFill>
              </a:rPr>
              <a:t>(*)Attualmente  è in corso  il pagamento del 5 x 1000 del 2011/dichiarazione 2012 - </a:t>
            </a:r>
            <a:r>
              <a:rPr lang="it-IT" altLang="it-IT" sz="1800" i="1" dirty="0">
                <a:solidFill>
                  <a:prstClr val="black"/>
                </a:solidFill>
              </a:rPr>
              <a:t>il versamento medio per contribuente  è circa  30,00 euro</a:t>
            </a:r>
            <a:endParaRPr lang="it-IT" altLang="it-IT" sz="1800" dirty="0">
              <a:solidFill>
                <a:prstClr val="black"/>
              </a:solidFill>
            </a:endParaRPr>
          </a:p>
          <a:p>
            <a:pPr algn="just">
              <a:buFont typeface="Wingdings" charset="0"/>
              <a:buChar char="q"/>
            </a:pPr>
            <a:endParaRPr lang="it-IT" sz="800" b="1" dirty="0"/>
          </a:p>
        </p:txBody>
      </p:sp>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3"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332656"/>
            <a:ext cx="7200800" cy="54373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3200" b="1" dirty="0" smtClean="0">
                <a:solidFill>
                  <a:srgbClr val="002060"/>
                </a:solidFill>
                <a:latin typeface="+mn-lt"/>
              </a:rPr>
              <a:t>Anagrafica soci</a:t>
            </a:r>
            <a:endParaRPr lang="it-IT" sz="3200" b="1" dirty="0">
              <a:solidFill>
                <a:srgbClr val="002060"/>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01472" y="0"/>
            <a:ext cx="704528"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9" name="Picture 4" descr="C:\Users\fulvio\Desktop\logochiesa-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457" y="14603"/>
            <a:ext cx="648072" cy="6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116632"/>
            <a:ext cx="7200800" cy="4247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400" b="1" dirty="0" smtClean="0">
                <a:solidFill>
                  <a:srgbClr val="002060"/>
                </a:solidFill>
                <a:latin typeface="+mn-lt"/>
              </a:rPr>
              <a:t>Cristiani e Politica – Testi</a:t>
            </a:r>
            <a:endParaRPr lang="it-IT" sz="2400" b="1" dirty="0">
              <a:solidFill>
                <a:srgbClr val="002060"/>
              </a:solidFill>
              <a:latin typeface="+mn-lt"/>
            </a:endParaRPr>
          </a:p>
        </p:txBody>
      </p:sp>
      <p:sp>
        <p:nvSpPr>
          <p:cNvPr id="7" name="CasellaDiTesto 6"/>
          <p:cNvSpPr txBox="1"/>
          <p:nvPr/>
        </p:nvSpPr>
        <p:spPr>
          <a:xfrm>
            <a:off x="416496" y="764704"/>
            <a:ext cx="8928992" cy="6024727"/>
          </a:xfrm>
          <a:prstGeom prst="rect">
            <a:avLst/>
          </a:prstGeom>
          <a:noFill/>
        </p:spPr>
        <p:txBody>
          <a:bodyPr wrap="square" rtlCol="0">
            <a:spAutoFit/>
          </a:bodyPr>
          <a:lstStyle/>
          <a:p>
            <a:pPr algn="ctr"/>
            <a:r>
              <a:rPr lang="it-IT" sz="2400" b="1" dirty="0" smtClean="0"/>
              <a:t>Ufficio Diocesano Pastorale Sociale e del Lavoro (1996) </a:t>
            </a:r>
          </a:p>
          <a:p>
            <a:pPr algn="just"/>
            <a:r>
              <a:rPr lang="it-IT" sz="1800" spc="-30" dirty="0" smtClean="0"/>
              <a:t>La </a:t>
            </a:r>
            <a:r>
              <a:rPr lang="it-IT" sz="1800" spc="-30" dirty="0"/>
              <a:t>politica non è il frutto </a:t>
            </a:r>
            <a:r>
              <a:rPr lang="it-IT" sz="1800" spc="-30" dirty="0" smtClean="0"/>
              <a:t>dell' </a:t>
            </a:r>
            <a:r>
              <a:rPr lang="it-IT" sz="1800" spc="-30" dirty="0"/>
              <a:t>azione singola o di un singolo, ma </a:t>
            </a:r>
            <a:r>
              <a:rPr lang="it-IT" sz="1800" spc="-30" dirty="0" smtClean="0"/>
              <a:t>un'opera </a:t>
            </a:r>
            <a:r>
              <a:rPr lang="it-IT" sz="1800" spc="-30" dirty="0"/>
              <a:t>di </a:t>
            </a:r>
            <a:r>
              <a:rPr lang="it-IT" sz="1800" spc="-30" dirty="0" smtClean="0"/>
              <a:t>una comunità </a:t>
            </a:r>
            <a:r>
              <a:rPr lang="it-IT" sz="1800" spc="-30" dirty="0"/>
              <a:t>e quindi di una serie complessa di relazioni </a:t>
            </a:r>
            <a:r>
              <a:rPr lang="it-IT" sz="1800" spc="-30" dirty="0" smtClean="0"/>
              <a:t>intersoggettive….. negare </a:t>
            </a:r>
            <a:r>
              <a:rPr lang="it-IT" sz="1800" spc="-30" dirty="0"/>
              <a:t>che la politica possa fare a meno dell'apporto dell'ispirazione cristiana significa ritenere che il messaggio cristiano non riguardi tutto il bene dell'uomo in tutta la sua ampiezza e </a:t>
            </a:r>
            <a:r>
              <a:rPr lang="it-IT" sz="1800" spc="-30" dirty="0" smtClean="0"/>
              <a:t>complessità…..</a:t>
            </a:r>
          </a:p>
          <a:p>
            <a:pPr algn="just"/>
            <a:endParaRPr lang="it-IT" sz="600" dirty="0" smtClean="0"/>
          </a:p>
          <a:p>
            <a:pPr algn="just"/>
            <a:endParaRPr lang="it-IT" sz="400" dirty="0" smtClean="0"/>
          </a:p>
          <a:p>
            <a:pPr algn="ctr"/>
            <a:r>
              <a:rPr lang="it-IT" sz="2200" b="1" dirty="0" smtClean="0"/>
              <a:t>Commissione </a:t>
            </a:r>
            <a:r>
              <a:rPr lang="it-IT" sz="2200" b="1" dirty="0"/>
              <a:t>Episcopale per i Problemi Sociali e il Lavoro (1998) </a:t>
            </a:r>
          </a:p>
          <a:p>
            <a:pPr algn="just"/>
            <a:r>
              <a:rPr lang="it-IT" sz="1800" spc="-30" dirty="0"/>
              <a:t>Per una evangelizzazione integrale occorre educare alla dimensione sociopolitica cristiani che sappiano essere cittadini consapevoli e attivi, che sul territorio facciano la </a:t>
            </a:r>
            <a:r>
              <a:rPr lang="it-IT" sz="1800" spc="-30" dirty="0" smtClean="0"/>
              <a:t>loro…</a:t>
            </a:r>
          </a:p>
          <a:p>
            <a:pPr algn="just"/>
            <a:endParaRPr lang="it-IT" sz="600" dirty="0"/>
          </a:p>
          <a:p>
            <a:pPr algn="ctr"/>
            <a:r>
              <a:rPr lang="it-IT" sz="2400" b="1" dirty="0"/>
              <a:t>Compendio della dottrina sociale della </a:t>
            </a:r>
            <a:r>
              <a:rPr lang="it-IT" sz="2400" b="1" dirty="0" smtClean="0"/>
              <a:t>Chiesa (2004)</a:t>
            </a:r>
            <a:endParaRPr lang="it-IT" sz="2400" b="1" dirty="0"/>
          </a:p>
          <a:p>
            <a:pPr algn="just"/>
            <a:r>
              <a:rPr lang="it-IT" sz="1800" spc="-70" dirty="0" smtClean="0"/>
              <a:t>La </a:t>
            </a:r>
            <a:r>
              <a:rPr lang="it-IT" sz="1800" spc="-70" dirty="0"/>
              <a:t>missione propria che Cristo ha affidato alla sua Chiesa non è d'ordine politico, economico o sociale: il fine che le ha prefisso è di ordine religioso. Eppure proprio da questa missione religiosa derivano un compito, una luce e delle forze che possono servire a costruire e a consolidare la comunità degli uomini secondo la Legge </a:t>
            </a:r>
            <a:r>
              <a:rPr lang="it-IT" sz="1800" spc="-70" dirty="0" smtClean="0"/>
              <a:t>divina…….. Coloro </a:t>
            </a:r>
            <a:r>
              <a:rPr lang="it-IT" sz="1800" spc="-70" dirty="0"/>
              <a:t>che sono o possono diventare idonei per la carriera politica, difficile ma insieme nobilissima, vi si preparino e cerchino di seguirla senza badare al proprio interesse e al vantaggio </a:t>
            </a:r>
            <a:r>
              <a:rPr lang="it-IT" sz="1800" spc="-70" dirty="0" smtClean="0"/>
              <a:t>materiale…. I </a:t>
            </a:r>
            <a:r>
              <a:rPr lang="it-IT" sz="1800" spc="-70" dirty="0"/>
              <a:t>cristiani di oggi, agendo individualmente, o variamente coordinati in gruppi, associazioni e movimenti, devono sapersi proporre come </a:t>
            </a:r>
            <a:r>
              <a:rPr lang="it-IT" sz="1800" spc="-70" dirty="0" smtClean="0"/>
              <a:t>«un </a:t>
            </a:r>
            <a:r>
              <a:rPr lang="it-IT" sz="1800" spc="-70" dirty="0"/>
              <a:t>grande movimento per la difesa della persona umana e la tutela della sua </a:t>
            </a:r>
            <a:r>
              <a:rPr lang="it-IT" sz="1800" spc="-70" dirty="0" smtClean="0"/>
              <a:t>dignità»…</a:t>
            </a:r>
            <a:r>
              <a:rPr lang="it-IT" sz="1800" spc="-70" dirty="0"/>
              <a:t>La speranza cristiana imprime un grande slancio all'impegno in campo sociale, infondendo fiducia nella possibilità di costruire un mondo </a:t>
            </a:r>
            <a:r>
              <a:rPr lang="it-IT" sz="1800" spc="-70" dirty="0" smtClean="0"/>
              <a:t>migliore…... </a:t>
            </a:r>
            <a:r>
              <a:rPr lang="it-IT" sz="1800" spc="-70" dirty="0"/>
              <a:t>Non si tratta semplicemente di raggiungere l'uomo nella società, l'uomo quale destinatario dell'annuncio evangelico, ma di fecondare e fermentare la società stessa con il </a:t>
            </a:r>
            <a:r>
              <a:rPr lang="it-IT" sz="1800" spc="-70" dirty="0" smtClean="0"/>
              <a:t>Vangelo.</a:t>
            </a:r>
            <a:endParaRPr lang="it-IT" sz="1800" spc="-70" dirty="0"/>
          </a:p>
          <a:p>
            <a:pPr algn="just"/>
            <a:endParaRPr lang="it-IT" sz="1800" dirty="0"/>
          </a:p>
        </p:txBody>
      </p:sp>
    </p:spTree>
    <p:extLst>
      <p:ext uri="{BB962C8B-B14F-4D97-AF65-F5344CB8AC3E}">
        <p14:creationId xmlns:p14="http://schemas.microsoft.com/office/powerpoint/2010/main" val="17387064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29464" y="0"/>
            <a:ext cx="776536"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9" name="Picture 4" descr="C:\Users\fulvio\Desktop\logochiesa-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327" y="24965"/>
            <a:ext cx="748210" cy="6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188640"/>
            <a:ext cx="7200800" cy="4247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400" b="1" dirty="0" smtClean="0">
                <a:solidFill>
                  <a:srgbClr val="002060"/>
                </a:solidFill>
                <a:latin typeface="+mn-lt"/>
              </a:rPr>
              <a:t>Cristiani e Politica – Dichiarazioni</a:t>
            </a:r>
            <a:endParaRPr lang="it-IT" sz="2400" b="1" dirty="0">
              <a:solidFill>
                <a:srgbClr val="002060"/>
              </a:solidFill>
              <a:latin typeface="+mn-lt"/>
            </a:endParaRP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2480" y="5301208"/>
            <a:ext cx="1562570" cy="1241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21339" y="5362524"/>
            <a:ext cx="1224137" cy="12336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7">
            <a:lum contrast="40000"/>
          </a:blip>
          <a:stretch>
            <a:fillRect/>
          </a:stretch>
        </p:blipFill>
        <p:spPr>
          <a:xfrm>
            <a:off x="4736976" y="5301208"/>
            <a:ext cx="2088232" cy="1241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magine 10"/>
          <p:cNvPicPr>
            <a:picLocks noChangeAspect="1"/>
          </p:cNvPicPr>
          <p:nvPr/>
        </p:nvPicPr>
        <p:blipFill>
          <a:blip r:embed="rId8">
            <a:lum contrast="40000"/>
          </a:blip>
          <a:stretch>
            <a:fillRect/>
          </a:stretch>
        </p:blipFill>
        <p:spPr>
          <a:xfrm>
            <a:off x="7617296" y="5301208"/>
            <a:ext cx="1941159" cy="1235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Freccia a destra 11"/>
          <p:cNvSpPr/>
          <p:nvPr/>
        </p:nvSpPr>
        <p:spPr>
          <a:xfrm>
            <a:off x="1928664" y="579758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4016896" y="573325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a:off x="6897216" y="5733256"/>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344488" y="836712"/>
            <a:ext cx="9073008" cy="4695132"/>
          </a:xfrm>
          <a:prstGeom prst="rect">
            <a:avLst/>
          </a:prstGeom>
          <a:noFill/>
        </p:spPr>
        <p:txBody>
          <a:bodyPr wrap="square" rtlCol="0">
            <a:spAutoFit/>
          </a:bodyPr>
          <a:lstStyle/>
          <a:p>
            <a:pPr algn="just"/>
            <a:r>
              <a:rPr lang="it-IT" sz="2400" b="1" spc="-20" dirty="0"/>
              <a:t>Paolo </a:t>
            </a:r>
            <a:r>
              <a:rPr lang="it-IT" sz="2400" b="1" spc="-20" dirty="0" smtClean="0"/>
              <a:t>VI </a:t>
            </a:r>
            <a:r>
              <a:rPr lang="it-IT" sz="1800" b="1" spc="-20" dirty="0" smtClean="0"/>
              <a:t>: </a:t>
            </a:r>
            <a:r>
              <a:rPr lang="it-IT" sz="1800" spc="-20" dirty="0" smtClean="0"/>
              <a:t>«</a:t>
            </a:r>
            <a:r>
              <a:rPr lang="it-IT" sz="1800" i="1" spc="-20" dirty="0"/>
              <a:t>Prendere sul serio la politica nei suoi diversi livelli locale, regionale, nazionale e mondiale significa affermare il dovere </a:t>
            </a:r>
            <a:r>
              <a:rPr lang="it-IT" sz="1800" i="1" spc="-20" dirty="0" smtClean="0"/>
              <a:t>dell’uomo… </a:t>
            </a:r>
            <a:r>
              <a:rPr lang="it-IT" sz="1800" i="1" spc="-20" dirty="0"/>
              <a:t>ciascuno esamini se stesso per vedere quello che finora ha fatto e quello che deve fare. Non basta ricordare i principi, affermare le intenzioni, sottolineare le stridenti ingiustizie e proferire denunce profetiche: queste parole non avranno peso reale se non sono accompagnate in ciascuno da una presa di coscienza più viva della propria responsabilità e da un’azione effettiva</a:t>
            </a:r>
            <a:r>
              <a:rPr lang="it-IT" sz="1800" spc="-20" dirty="0"/>
              <a:t>»</a:t>
            </a:r>
          </a:p>
          <a:p>
            <a:pPr algn="just"/>
            <a:endParaRPr lang="it-IT" sz="400" b="1" i="1" dirty="0"/>
          </a:p>
          <a:p>
            <a:pPr algn="just"/>
            <a:r>
              <a:rPr lang="it-IT" sz="2400" b="1" i="1" dirty="0" smtClean="0"/>
              <a:t>Giovanni </a:t>
            </a:r>
            <a:r>
              <a:rPr lang="it-IT" sz="2400" b="1" i="1" dirty="0"/>
              <a:t>Paolo </a:t>
            </a:r>
            <a:r>
              <a:rPr lang="it-IT" sz="2400" b="1" i="1" dirty="0" smtClean="0"/>
              <a:t>II </a:t>
            </a:r>
            <a:r>
              <a:rPr lang="it-IT" sz="1800" b="1" i="1" dirty="0" smtClean="0"/>
              <a:t>: </a:t>
            </a:r>
            <a:r>
              <a:rPr lang="it-IT" sz="1800" i="1" dirty="0"/>
              <a:t>«Se il disimpegno è sempre stato inaccettabile, il tempo presente lo rende ancora più colpevole. Non è lecito a nessuno rimanere in ozio</a:t>
            </a:r>
            <a:r>
              <a:rPr lang="it-IT" sz="1800" dirty="0" smtClean="0"/>
              <a:t>»</a:t>
            </a:r>
          </a:p>
          <a:p>
            <a:pPr algn="just"/>
            <a:endParaRPr lang="it-IT" sz="400" dirty="0" smtClean="0"/>
          </a:p>
          <a:p>
            <a:pPr algn="just"/>
            <a:r>
              <a:rPr lang="it-IT" sz="2400" b="1" dirty="0"/>
              <a:t>Papa Francesco :</a:t>
            </a:r>
            <a:r>
              <a:rPr lang="it-IT" sz="1800" b="1" dirty="0"/>
              <a:t> </a:t>
            </a:r>
            <a:r>
              <a:rPr lang="it-IT" sz="1800" dirty="0"/>
              <a:t>«</a:t>
            </a:r>
            <a:r>
              <a:rPr lang="it-IT" sz="1800" i="1" dirty="0"/>
              <a:t>Noi cristiani non possiamo giocare la parte di Pilato, lavarci le mani, non possiamo, dobbiamo immischiarci nella politica perché la politica è una delle forme più alte di carità perché cerca il bene comune, i laici cristiani devono lavorare in politica...voi partecipate a varie attività che vi abituano a non chiudervi in voi stessi o nel vostro piccolo mondo, ma ad aprirvi agli altri, specialmente ai più poveri e bisognosi, a lavorare per migliorare il mondo in cui viviamo. Siate uomini e donne con gli altri e per gli altri, dei veri campioni nel servizio agli altri</a:t>
            </a:r>
            <a:r>
              <a:rPr lang="it-IT" sz="1800" dirty="0"/>
              <a:t>»</a:t>
            </a:r>
          </a:p>
          <a:p>
            <a:pPr algn="just"/>
            <a:endParaRPr lang="it-IT" sz="1800" dirty="0"/>
          </a:p>
          <a:p>
            <a:pPr algn="just"/>
            <a:endParaRPr lang="it-IT" sz="1800" b="1" dirty="0" smtClean="0"/>
          </a:p>
        </p:txBody>
      </p:sp>
    </p:spTree>
    <p:extLst>
      <p:ext uri="{BB962C8B-B14F-4D97-AF65-F5344CB8AC3E}">
        <p14:creationId xmlns:p14="http://schemas.microsoft.com/office/powerpoint/2010/main" val="1197057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29866" y="4239"/>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9" name="Picture 4" descr="C:\Users\fulvio\Desktop\logochiesa-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276" y="24965"/>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188640"/>
            <a:ext cx="7200800" cy="4247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400" b="1" dirty="0" smtClean="0">
                <a:solidFill>
                  <a:srgbClr val="002060"/>
                </a:solidFill>
                <a:latin typeface="+mn-lt"/>
              </a:rPr>
              <a:t>Marina di Cerveteri</a:t>
            </a:r>
            <a:endParaRPr lang="it-IT" sz="2400" b="1" dirty="0">
              <a:solidFill>
                <a:srgbClr val="002060"/>
              </a:solidFill>
              <a:latin typeface="+mn-lt"/>
            </a:endParaRPr>
          </a:p>
        </p:txBody>
      </p:sp>
      <p:grpSp>
        <p:nvGrpSpPr>
          <p:cNvPr id="2" name="Gruppo 1"/>
          <p:cNvGrpSpPr/>
          <p:nvPr/>
        </p:nvGrpSpPr>
        <p:grpSpPr>
          <a:xfrm>
            <a:off x="5457056" y="980727"/>
            <a:ext cx="4422845" cy="5976665"/>
            <a:chOff x="5415406" y="1052513"/>
            <a:chExt cx="4464495" cy="5763407"/>
          </a:xfrm>
        </p:grpSpPr>
        <p:pic>
          <p:nvPicPr>
            <p:cNvPr id="7" name="Immagine 6"/>
            <p:cNvPicPr>
              <a:picLocks noChangeAspect="1"/>
            </p:cNvPicPr>
            <p:nvPr/>
          </p:nvPicPr>
          <p:blipFill>
            <a:blip r:embed="rId5">
              <a:lum bright="-20000" contrast="20000"/>
            </a:blip>
            <a:stretch>
              <a:fillRect/>
            </a:stretch>
          </p:blipFill>
          <p:spPr>
            <a:xfrm>
              <a:off x="5415406" y="1057258"/>
              <a:ext cx="3275471" cy="4376628"/>
            </a:xfrm>
            <a:prstGeom prst="rect">
              <a:avLst/>
            </a:prstGeom>
          </p:spPr>
        </p:pic>
        <p:pic>
          <p:nvPicPr>
            <p:cNvPr id="8" name="Immagine 7"/>
            <p:cNvPicPr>
              <a:picLocks noChangeAspect="1"/>
            </p:cNvPicPr>
            <p:nvPr/>
          </p:nvPicPr>
          <p:blipFill>
            <a:blip r:embed="rId6">
              <a:lum bright="-20000" contrast="20000"/>
            </a:blip>
            <a:stretch>
              <a:fillRect/>
            </a:stretch>
          </p:blipFill>
          <p:spPr>
            <a:xfrm>
              <a:off x="8642865" y="1052513"/>
              <a:ext cx="1237036" cy="2167439"/>
            </a:xfrm>
            <a:prstGeom prst="rect">
              <a:avLst/>
            </a:prstGeom>
          </p:spPr>
        </p:pic>
        <p:pic>
          <p:nvPicPr>
            <p:cNvPr id="9" name="Immagine 8"/>
            <p:cNvPicPr>
              <a:picLocks noChangeAspect="1"/>
            </p:cNvPicPr>
            <p:nvPr/>
          </p:nvPicPr>
          <p:blipFill>
            <a:blip r:embed="rId7">
              <a:lum bright="-20000" contrast="20000"/>
            </a:blip>
            <a:stretch>
              <a:fillRect/>
            </a:stretch>
          </p:blipFill>
          <p:spPr>
            <a:xfrm>
              <a:off x="8692712" y="3166949"/>
              <a:ext cx="1083510" cy="2136890"/>
            </a:xfrm>
            <a:prstGeom prst="rect">
              <a:avLst/>
            </a:prstGeom>
          </p:spPr>
        </p:pic>
        <p:pic>
          <p:nvPicPr>
            <p:cNvPr id="10" name="Immagine 9"/>
            <p:cNvPicPr>
              <a:picLocks noChangeAspect="1"/>
            </p:cNvPicPr>
            <p:nvPr/>
          </p:nvPicPr>
          <p:blipFill>
            <a:blip r:embed="rId8">
              <a:lum bright="-20000" contrast="20000"/>
            </a:blip>
            <a:stretch>
              <a:fillRect/>
            </a:stretch>
          </p:blipFill>
          <p:spPr>
            <a:xfrm>
              <a:off x="5489266" y="5368379"/>
              <a:ext cx="1009359" cy="684254"/>
            </a:xfrm>
            <a:prstGeom prst="rect">
              <a:avLst/>
            </a:prstGeom>
          </p:spPr>
        </p:pic>
        <p:pic>
          <p:nvPicPr>
            <p:cNvPr id="14" name="Immagine 13"/>
            <p:cNvPicPr>
              <a:picLocks noChangeAspect="1"/>
            </p:cNvPicPr>
            <p:nvPr/>
          </p:nvPicPr>
          <p:blipFill>
            <a:blip r:embed="rId9">
              <a:lum bright="-20000" contrast="20000"/>
            </a:blip>
            <a:stretch>
              <a:fillRect/>
            </a:stretch>
          </p:blipFill>
          <p:spPr>
            <a:xfrm>
              <a:off x="6585981" y="5370118"/>
              <a:ext cx="1019547" cy="670201"/>
            </a:xfrm>
            <a:prstGeom prst="rect">
              <a:avLst/>
            </a:prstGeom>
          </p:spPr>
        </p:pic>
        <p:pic>
          <p:nvPicPr>
            <p:cNvPr id="16" name="Immagine 15"/>
            <p:cNvPicPr>
              <a:picLocks noChangeAspect="1"/>
            </p:cNvPicPr>
            <p:nvPr/>
          </p:nvPicPr>
          <p:blipFill>
            <a:blip r:embed="rId10">
              <a:lum bright="-20000" contrast="20000"/>
            </a:blip>
            <a:stretch>
              <a:fillRect/>
            </a:stretch>
          </p:blipFill>
          <p:spPr>
            <a:xfrm>
              <a:off x="7618463" y="5368379"/>
              <a:ext cx="1037762" cy="702457"/>
            </a:xfrm>
            <a:prstGeom prst="rect">
              <a:avLst/>
            </a:prstGeom>
          </p:spPr>
        </p:pic>
        <p:pic>
          <p:nvPicPr>
            <p:cNvPr id="19" name="Immagine 18"/>
            <p:cNvPicPr>
              <a:picLocks noChangeAspect="1"/>
            </p:cNvPicPr>
            <p:nvPr/>
          </p:nvPicPr>
          <p:blipFill>
            <a:blip r:embed="rId11">
              <a:lum bright="-20000" contrast="20000"/>
            </a:blip>
            <a:stretch>
              <a:fillRect/>
            </a:stretch>
          </p:blipFill>
          <p:spPr>
            <a:xfrm>
              <a:off x="5489265" y="6046803"/>
              <a:ext cx="1175627" cy="769117"/>
            </a:xfrm>
            <a:prstGeom prst="rect">
              <a:avLst/>
            </a:prstGeom>
          </p:spPr>
        </p:pic>
        <p:pic>
          <p:nvPicPr>
            <p:cNvPr id="21" name="Immagine 20"/>
            <p:cNvPicPr>
              <a:picLocks noChangeAspect="1"/>
            </p:cNvPicPr>
            <p:nvPr/>
          </p:nvPicPr>
          <p:blipFill>
            <a:blip r:embed="rId12">
              <a:lum bright="-20000" contrast="20000"/>
            </a:blip>
            <a:stretch>
              <a:fillRect/>
            </a:stretch>
          </p:blipFill>
          <p:spPr>
            <a:xfrm>
              <a:off x="6592536" y="6040318"/>
              <a:ext cx="991276" cy="759330"/>
            </a:xfrm>
            <a:prstGeom prst="rect">
              <a:avLst/>
            </a:prstGeom>
          </p:spPr>
        </p:pic>
        <p:pic>
          <p:nvPicPr>
            <p:cNvPr id="22" name="Immagine 21"/>
            <p:cNvPicPr>
              <a:picLocks noChangeAspect="1"/>
            </p:cNvPicPr>
            <p:nvPr/>
          </p:nvPicPr>
          <p:blipFill>
            <a:blip r:embed="rId13">
              <a:lum bright="-20000" contrast="20000"/>
            </a:blip>
            <a:stretch>
              <a:fillRect/>
            </a:stretch>
          </p:blipFill>
          <p:spPr>
            <a:xfrm>
              <a:off x="7666214" y="6070834"/>
              <a:ext cx="976653" cy="659798"/>
            </a:xfrm>
            <a:prstGeom prst="rect">
              <a:avLst/>
            </a:prstGeom>
          </p:spPr>
        </p:pic>
        <p:pic>
          <p:nvPicPr>
            <p:cNvPr id="23" name="Immagine 22"/>
            <p:cNvPicPr>
              <a:picLocks noChangeAspect="1"/>
            </p:cNvPicPr>
            <p:nvPr/>
          </p:nvPicPr>
          <p:blipFill>
            <a:blip r:embed="rId14">
              <a:lum bright="-20000" contrast="20000"/>
            </a:blip>
            <a:stretch>
              <a:fillRect/>
            </a:stretch>
          </p:blipFill>
          <p:spPr>
            <a:xfrm>
              <a:off x="8665604" y="5349086"/>
              <a:ext cx="1052253" cy="712264"/>
            </a:xfrm>
            <a:prstGeom prst="rect">
              <a:avLst/>
            </a:prstGeom>
          </p:spPr>
        </p:pic>
        <p:pic>
          <p:nvPicPr>
            <p:cNvPr id="24" name="Immagine 23"/>
            <p:cNvPicPr>
              <a:picLocks noChangeAspect="1"/>
            </p:cNvPicPr>
            <p:nvPr/>
          </p:nvPicPr>
          <p:blipFill>
            <a:blip r:embed="rId15">
              <a:lum bright="-20000" contrast="20000"/>
            </a:blip>
            <a:stretch>
              <a:fillRect/>
            </a:stretch>
          </p:blipFill>
          <p:spPr>
            <a:xfrm>
              <a:off x="8738628" y="6056822"/>
              <a:ext cx="985161" cy="673814"/>
            </a:xfrm>
            <a:prstGeom prst="rect">
              <a:avLst/>
            </a:prstGeom>
          </p:spPr>
        </p:pic>
      </p:grpSp>
      <p:pic>
        <p:nvPicPr>
          <p:cNvPr id="26" name="Immagine 25"/>
          <p:cNvPicPr>
            <a:picLocks noChangeAspect="1"/>
          </p:cNvPicPr>
          <p:nvPr/>
        </p:nvPicPr>
        <p:blipFill>
          <a:blip r:embed="rId16">
            <a:lum bright="-20000" contrast="20000"/>
          </a:blip>
          <a:stretch>
            <a:fillRect/>
          </a:stretch>
        </p:blipFill>
        <p:spPr>
          <a:xfrm>
            <a:off x="0" y="836712"/>
            <a:ext cx="5131449" cy="602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7810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47163" y="0"/>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9" name="Picture 4" descr="C:\Users\fulvio\Desktop\logochiesa-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464" y="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260648"/>
            <a:ext cx="7200800" cy="42473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400" b="1" dirty="0" smtClean="0">
                <a:solidFill>
                  <a:srgbClr val="002060"/>
                </a:solidFill>
                <a:latin typeface="+mn-lt"/>
              </a:rPr>
              <a:t>Delibera di Giunta n°161 del 17/11/2015</a:t>
            </a:r>
            <a:endParaRPr lang="it-IT" sz="2400" b="1" dirty="0">
              <a:solidFill>
                <a:srgbClr val="002060"/>
              </a:solidFill>
              <a:latin typeface="+mn-lt"/>
            </a:endParaRPr>
          </a:p>
        </p:txBody>
      </p:sp>
      <p:grpSp>
        <p:nvGrpSpPr>
          <p:cNvPr id="18" name="Gruppo 17"/>
          <p:cNvGrpSpPr/>
          <p:nvPr/>
        </p:nvGrpSpPr>
        <p:grpSpPr>
          <a:xfrm>
            <a:off x="344488" y="2564904"/>
            <a:ext cx="6554040" cy="3963912"/>
            <a:chOff x="3223496" y="2768672"/>
            <a:chExt cx="6554040" cy="3963912"/>
          </a:xfrm>
        </p:grpSpPr>
        <p:pic>
          <p:nvPicPr>
            <p:cNvPr id="13" name="Immagine 12"/>
            <p:cNvPicPr>
              <a:picLocks noChangeAspect="1"/>
            </p:cNvPicPr>
            <p:nvPr/>
          </p:nvPicPr>
          <p:blipFill rotWithShape="1">
            <a:blip r:embed="rId5"/>
            <a:srcRect l="28371" r="27897"/>
            <a:stretch/>
          </p:blipFill>
          <p:spPr>
            <a:xfrm>
              <a:off x="3223496" y="2768672"/>
              <a:ext cx="2088231" cy="1290536"/>
            </a:xfrm>
            <a:prstGeom prst="rect">
              <a:avLst/>
            </a:prstGeom>
          </p:spPr>
        </p:pic>
        <p:pic>
          <p:nvPicPr>
            <p:cNvPr id="15" name="Immagine 14"/>
            <p:cNvPicPr>
              <a:picLocks noChangeAspect="1"/>
            </p:cNvPicPr>
            <p:nvPr/>
          </p:nvPicPr>
          <p:blipFill>
            <a:blip r:embed="rId6">
              <a:lum bright="-20000" contrast="40000"/>
            </a:blip>
            <a:stretch>
              <a:fillRect/>
            </a:stretch>
          </p:blipFill>
          <p:spPr>
            <a:xfrm>
              <a:off x="5171152" y="2768672"/>
              <a:ext cx="4606383" cy="1338394"/>
            </a:xfrm>
            <a:prstGeom prst="rect">
              <a:avLst/>
            </a:prstGeom>
          </p:spPr>
        </p:pic>
        <p:pic>
          <p:nvPicPr>
            <p:cNvPr id="12" name="Immagine 11"/>
            <p:cNvPicPr>
              <a:picLocks noChangeAspect="1"/>
            </p:cNvPicPr>
            <p:nvPr/>
          </p:nvPicPr>
          <p:blipFill>
            <a:blip r:embed="rId7">
              <a:lum bright="-20000" contrast="40000"/>
            </a:blip>
            <a:stretch>
              <a:fillRect/>
            </a:stretch>
          </p:blipFill>
          <p:spPr>
            <a:xfrm>
              <a:off x="3224808" y="4062505"/>
              <a:ext cx="6552728" cy="2670079"/>
            </a:xfrm>
            <a:prstGeom prst="rect">
              <a:avLst/>
            </a:prstGeom>
          </p:spPr>
        </p:pic>
      </p:grpSp>
      <p:sp>
        <p:nvSpPr>
          <p:cNvPr id="2" name="CasellaDiTesto 1"/>
          <p:cNvSpPr txBox="1"/>
          <p:nvPr/>
        </p:nvSpPr>
        <p:spPr>
          <a:xfrm>
            <a:off x="7389265" y="5794606"/>
            <a:ext cx="2101153" cy="1089529"/>
          </a:xfrm>
          <a:prstGeom prst="rect">
            <a:avLst/>
          </a:prstGeom>
          <a:noFill/>
        </p:spPr>
        <p:txBody>
          <a:bodyPr wrap="none" rtlCol="0">
            <a:spAutoFit/>
          </a:bodyPr>
          <a:lstStyle/>
          <a:p>
            <a:r>
              <a:rPr lang="it-IT" sz="3600" b="1" dirty="0" smtClean="0">
                <a:ln w="6600">
                  <a:solidFill>
                    <a:schemeClr val="accent2"/>
                  </a:solidFill>
                  <a:prstDash val="solid"/>
                </a:ln>
                <a:solidFill>
                  <a:srgbClr val="FFFFFF"/>
                </a:solidFill>
                <a:effectLst>
                  <a:outerShdw dist="38100" dir="2700000" algn="tl" rotWithShape="0">
                    <a:schemeClr val="accent2"/>
                  </a:outerShdw>
                </a:effectLst>
              </a:rPr>
              <a:t>INSIEME</a:t>
            </a:r>
          </a:p>
          <a:p>
            <a:pPr algn="ctr"/>
            <a:r>
              <a:rPr lang="it-IT" sz="3600" b="1" dirty="0" smtClean="0">
                <a:ln w="6600">
                  <a:solidFill>
                    <a:schemeClr val="accent2"/>
                  </a:solidFill>
                  <a:prstDash val="solid"/>
                </a:ln>
                <a:solidFill>
                  <a:srgbClr val="FFFFFF"/>
                </a:solidFill>
                <a:effectLst>
                  <a:outerShdw dist="38100" dir="2700000" algn="tl" rotWithShape="0">
                    <a:schemeClr val="accent2"/>
                  </a:outerShdw>
                </a:effectLst>
              </a:rPr>
              <a:t>SI PUO’ </a:t>
            </a:r>
            <a:endParaRPr lang="it-IT" sz="36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Immagine 5"/>
          <p:cNvPicPr>
            <a:picLocks noChangeAspect="1"/>
          </p:cNvPicPr>
          <p:nvPr/>
        </p:nvPicPr>
        <p:blipFill rotWithShape="1">
          <a:blip r:embed="rId8"/>
          <a:srcRect l="2123" t="6497" r="2171" b="6295"/>
          <a:stretch/>
        </p:blipFill>
        <p:spPr>
          <a:xfrm>
            <a:off x="344488" y="1052736"/>
            <a:ext cx="1872209" cy="1296144"/>
          </a:xfrm>
          <a:prstGeom prst="rect">
            <a:avLst/>
          </a:prstGeom>
        </p:spPr>
      </p:pic>
      <p:pic>
        <p:nvPicPr>
          <p:cNvPr id="7" name="Immagine 6"/>
          <p:cNvPicPr>
            <a:picLocks noChangeAspect="1"/>
          </p:cNvPicPr>
          <p:nvPr/>
        </p:nvPicPr>
        <p:blipFill rotWithShape="1">
          <a:blip r:embed="rId9"/>
          <a:srcRect l="1928" t="4607" r="2366" b="7433"/>
          <a:stretch/>
        </p:blipFill>
        <p:spPr>
          <a:xfrm>
            <a:off x="2576736" y="1052736"/>
            <a:ext cx="1872208" cy="1296144"/>
          </a:xfrm>
          <a:prstGeom prst="rect">
            <a:avLst/>
          </a:prstGeom>
        </p:spPr>
      </p:pic>
      <p:pic>
        <p:nvPicPr>
          <p:cNvPr id="8" name="Immagine 7"/>
          <p:cNvPicPr>
            <a:picLocks noChangeAspect="1"/>
          </p:cNvPicPr>
          <p:nvPr/>
        </p:nvPicPr>
        <p:blipFill rotWithShape="1">
          <a:blip r:embed="rId10"/>
          <a:srcRect l="1746" t="2363" r="1925" b="3162"/>
          <a:stretch/>
        </p:blipFill>
        <p:spPr>
          <a:xfrm>
            <a:off x="4808984" y="1052736"/>
            <a:ext cx="1872208" cy="1368152"/>
          </a:xfrm>
          <a:prstGeom prst="rect">
            <a:avLst/>
          </a:prstGeom>
        </p:spPr>
      </p:pic>
      <p:pic>
        <p:nvPicPr>
          <p:cNvPr id="9" name="Immagine 8"/>
          <p:cNvPicPr>
            <a:picLocks noChangeAspect="1"/>
          </p:cNvPicPr>
          <p:nvPr/>
        </p:nvPicPr>
        <p:blipFill rotWithShape="1">
          <a:blip r:embed="rId11"/>
          <a:srcRect l="2162" t="1941" r="1758" b="3583"/>
          <a:stretch/>
        </p:blipFill>
        <p:spPr>
          <a:xfrm>
            <a:off x="7257256" y="1052736"/>
            <a:ext cx="2160240" cy="1368153"/>
          </a:xfrm>
          <a:prstGeom prst="rect">
            <a:avLst/>
          </a:prstGeom>
        </p:spPr>
      </p:pic>
      <p:pic>
        <p:nvPicPr>
          <p:cNvPr id="10" name="Immagine 9"/>
          <p:cNvPicPr>
            <a:picLocks noChangeAspect="1"/>
          </p:cNvPicPr>
          <p:nvPr/>
        </p:nvPicPr>
        <p:blipFill rotWithShape="1">
          <a:blip r:embed="rId12"/>
          <a:srcRect l="1515" t="2635" r="2353" b="2006"/>
          <a:stretch/>
        </p:blipFill>
        <p:spPr>
          <a:xfrm>
            <a:off x="7328079" y="2996953"/>
            <a:ext cx="2161425" cy="1296144"/>
          </a:xfrm>
          <a:prstGeom prst="rect">
            <a:avLst/>
          </a:prstGeom>
        </p:spPr>
      </p:pic>
      <p:pic>
        <p:nvPicPr>
          <p:cNvPr id="14" name="Immagine 13"/>
          <p:cNvPicPr>
            <a:picLocks noChangeAspect="1"/>
          </p:cNvPicPr>
          <p:nvPr/>
        </p:nvPicPr>
        <p:blipFill rotWithShape="1">
          <a:blip r:embed="rId13"/>
          <a:srcRect l="941" t="4620" r="2980" b="1822"/>
          <a:stretch/>
        </p:blipFill>
        <p:spPr>
          <a:xfrm>
            <a:off x="7329263" y="4581128"/>
            <a:ext cx="2160241" cy="1224136"/>
          </a:xfrm>
          <a:prstGeom prst="rect">
            <a:avLst/>
          </a:prstGeom>
        </p:spPr>
      </p:pic>
    </p:spTree>
    <p:extLst>
      <p:ext uri="{BB962C8B-B14F-4D97-AF65-F5344CB8AC3E}">
        <p14:creationId xmlns:p14="http://schemas.microsoft.com/office/powerpoint/2010/main" val="2166196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9939"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208584" y="332656"/>
            <a:ext cx="7200800" cy="430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400" b="1" dirty="0" smtClean="0">
                <a:solidFill>
                  <a:srgbClr val="002060"/>
                </a:solidFill>
                <a:latin typeface="+mn-lt"/>
              </a:rPr>
              <a:t>Conclusione Don Domenico</a:t>
            </a:r>
            <a:endParaRPr lang="it-IT" sz="2400" b="1" dirty="0">
              <a:solidFill>
                <a:srgbClr val="002060"/>
              </a:solidFill>
              <a:latin typeface="+mn-lt"/>
            </a:endParaRPr>
          </a:p>
        </p:txBody>
      </p:sp>
    </p:spTree>
    <p:extLst>
      <p:ext uri="{BB962C8B-B14F-4D97-AF65-F5344CB8AC3E}">
        <p14:creationId xmlns:p14="http://schemas.microsoft.com/office/powerpoint/2010/main" val="2403446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5" name="Segnaposto testo 9"/>
          <p:cNvSpPr txBox="1">
            <a:spLocks/>
          </p:cNvSpPr>
          <p:nvPr/>
        </p:nvSpPr>
        <p:spPr bwMode="auto">
          <a:xfrm>
            <a:off x="1064568" y="1052736"/>
            <a:ext cx="73453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just" eaLnBrk="1" hangingPunct="1">
              <a:lnSpc>
                <a:spcPct val="100000"/>
              </a:lnSpc>
              <a:spcBef>
                <a:spcPct val="20000"/>
              </a:spcBef>
            </a:pPr>
            <a:endParaRPr lang="it-IT" sz="800" dirty="0"/>
          </a:p>
          <a:p>
            <a:pPr algn="ctr"/>
            <a:r>
              <a:rPr lang="it-IT" sz="3600" b="1" i="1" u="sng" dirty="0" smtClean="0"/>
              <a:t>Festival Giovani</a:t>
            </a:r>
          </a:p>
          <a:p>
            <a:pPr algn="ctr"/>
            <a:endParaRPr lang="it-IT" sz="3600" b="1" i="1" u="sng" dirty="0">
              <a:solidFill>
                <a:srgbClr val="000000"/>
              </a:solidFill>
            </a:endParaRPr>
          </a:p>
          <a:p>
            <a:pPr algn="ctr"/>
            <a:endParaRPr lang="it-IT" sz="3600" b="1" i="1" u="sng" dirty="0" smtClean="0">
              <a:solidFill>
                <a:srgbClr val="000000"/>
              </a:solidFill>
            </a:endParaRPr>
          </a:p>
          <a:p>
            <a:pPr algn="ctr"/>
            <a:r>
              <a:rPr lang="it-IT" sz="3600" b="1" i="1" u="sng" dirty="0" smtClean="0">
                <a:solidFill>
                  <a:srgbClr val="000000"/>
                </a:solidFill>
              </a:rPr>
              <a:t>Giorgio/Massimiliano</a:t>
            </a:r>
            <a:endParaRPr lang="it-IT" sz="3600" dirty="0" smtClean="0">
              <a:solidFill>
                <a:srgbClr val="000000"/>
              </a:solidFill>
            </a:endParaRPr>
          </a:p>
          <a:p>
            <a:endParaRPr lang="it-IT" sz="1800" dirty="0"/>
          </a:p>
          <a:p>
            <a:pPr>
              <a:buFont typeface="Wingdings" charset="0"/>
              <a:buChar char="ü"/>
            </a:pPr>
            <a:endParaRPr lang="it-IT" sz="1800" dirty="0"/>
          </a:p>
          <a:p>
            <a:endParaRPr lang="it-IT" sz="1800" dirty="0"/>
          </a:p>
        </p:txBody>
      </p:sp>
      <p:pic>
        <p:nvPicPr>
          <p:cNvPr id="10246"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Regolamento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3803722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5" name="Segnaposto testo 9"/>
          <p:cNvSpPr txBox="1">
            <a:spLocks/>
          </p:cNvSpPr>
          <p:nvPr/>
        </p:nvSpPr>
        <p:spPr bwMode="auto">
          <a:xfrm>
            <a:off x="1064568" y="1052736"/>
            <a:ext cx="73453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just" eaLnBrk="1" hangingPunct="1">
              <a:lnSpc>
                <a:spcPct val="100000"/>
              </a:lnSpc>
              <a:spcBef>
                <a:spcPct val="20000"/>
              </a:spcBef>
            </a:pPr>
            <a:endParaRPr lang="it-IT" sz="800" dirty="0"/>
          </a:p>
          <a:p>
            <a:pPr algn="ctr"/>
            <a:r>
              <a:rPr lang="it-IT" sz="3600" b="1" i="1" u="sng" dirty="0" smtClean="0"/>
              <a:t>Festival Giovani</a:t>
            </a:r>
          </a:p>
          <a:p>
            <a:pPr algn="ctr"/>
            <a:endParaRPr lang="it-IT" sz="3600" b="1" i="1" u="sng" dirty="0">
              <a:solidFill>
                <a:srgbClr val="000000"/>
              </a:solidFill>
            </a:endParaRPr>
          </a:p>
          <a:p>
            <a:pPr algn="ctr"/>
            <a:endParaRPr lang="it-IT" sz="3600" b="1" i="1" u="sng" dirty="0" smtClean="0">
              <a:solidFill>
                <a:srgbClr val="000000"/>
              </a:solidFill>
            </a:endParaRPr>
          </a:p>
          <a:p>
            <a:pPr algn="ctr"/>
            <a:r>
              <a:rPr lang="it-IT" sz="3600" b="1" i="1" u="sng" dirty="0" smtClean="0">
                <a:solidFill>
                  <a:srgbClr val="000000"/>
                </a:solidFill>
              </a:rPr>
              <a:t>Giorgio/Massimiliano</a:t>
            </a:r>
            <a:endParaRPr lang="it-IT" sz="3600" dirty="0" smtClean="0">
              <a:solidFill>
                <a:srgbClr val="000000"/>
              </a:solidFill>
            </a:endParaRPr>
          </a:p>
          <a:p>
            <a:endParaRPr lang="it-IT" sz="1800" dirty="0"/>
          </a:p>
          <a:p>
            <a:pPr>
              <a:buFont typeface="Wingdings" charset="0"/>
              <a:buChar char="ü"/>
            </a:pPr>
            <a:endParaRPr lang="it-IT" sz="1800" dirty="0"/>
          </a:p>
          <a:p>
            <a:endParaRPr lang="it-IT" sz="1800" dirty="0"/>
          </a:p>
        </p:txBody>
      </p:sp>
      <p:pic>
        <p:nvPicPr>
          <p:cNvPr id="10246" name="Picture 4" descr="C:\Users\fulvio\Desktop\logochiesa-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descr="Regolamento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932143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48544" y="620688"/>
            <a:ext cx="8280921" cy="5400600"/>
          </a:xfrm>
        </p:spPr>
        <p:txBody>
          <a:bodyPr>
            <a:noAutofit/>
          </a:bodyPr>
          <a:lstStyle/>
          <a:p>
            <a:pPr eaLnBrk="1" hangingPunct="1"/>
            <a:r>
              <a:rPr lang="it-IT" sz="4000" dirty="0">
                <a:solidFill>
                  <a:schemeClr val="tx1"/>
                </a:solidFill>
                <a:latin typeface="Tahoma" charset="0"/>
              </a:rPr>
              <a:t>Gruppo Supporto Manifestazioni </a:t>
            </a:r>
            <a:br>
              <a:rPr lang="it-IT" sz="4000" dirty="0">
                <a:solidFill>
                  <a:schemeClr val="tx1"/>
                </a:solidFill>
                <a:latin typeface="Tahoma" charset="0"/>
              </a:rPr>
            </a:br>
            <a:r>
              <a:rPr lang="it-IT" sz="2000" dirty="0">
                <a:solidFill>
                  <a:schemeClr val="tx1"/>
                </a:solidFill>
                <a:latin typeface="Tahoma" charset="0"/>
              </a:rPr>
              <a:t>Servizio d</a:t>
            </a:r>
            <a:r>
              <a:rPr lang="ja-JP" altLang="it-IT" sz="2000" dirty="0">
                <a:solidFill>
                  <a:schemeClr val="tx1"/>
                </a:solidFill>
                <a:latin typeface="Tahoma" charset="0"/>
              </a:rPr>
              <a:t>’</a:t>
            </a:r>
            <a:r>
              <a:rPr lang="it-IT" sz="2000" dirty="0">
                <a:solidFill>
                  <a:schemeClr val="tx1"/>
                </a:solidFill>
                <a:latin typeface="Tahoma" charset="0"/>
              </a:rPr>
              <a:t>Ordine</a:t>
            </a:r>
            <a:br>
              <a:rPr lang="it-IT" sz="2000" dirty="0">
                <a:solidFill>
                  <a:schemeClr val="tx1"/>
                </a:solidFill>
                <a:latin typeface="Tahoma" charset="0"/>
              </a:rPr>
            </a:br>
            <a:r>
              <a:rPr lang="it-IT" sz="2000" dirty="0">
                <a:solidFill>
                  <a:schemeClr val="tx1"/>
                </a:solidFill>
                <a:latin typeface="Tahoma" charset="0"/>
              </a:rPr>
              <a:t/>
            </a:r>
            <a:br>
              <a:rPr lang="it-IT" sz="2000" dirty="0">
                <a:solidFill>
                  <a:schemeClr val="tx1"/>
                </a:solidFill>
                <a:latin typeface="Tahoma" charset="0"/>
              </a:rPr>
            </a:br>
            <a:r>
              <a:rPr lang="it-IT" sz="2000" dirty="0">
                <a:solidFill>
                  <a:schemeClr val="tx1"/>
                </a:solidFill>
                <a:latin typeface="Tahoma" charset="0"/>
              </a:rPr>
              <a:t/>
            </a:r>
            <a:br>
              <a:rPr lang="it-IT" sz="2000" dirty="0">
                <a:solidFill>
                  <a:schemeClr val="tx1"/>
                </a:solidFill>
                <a:latin typeface="Tahoma" charset="0"/>
              </a:rPr>
            </a:br>
            <a:r>
              <a:rPr lang="it-IT" dirty="0" smtClean="0">
                <a:solidFill>
                  <a:schemeClr val="tx1"/>
                </a:solidFill>
                <a:latin typeface="Tahoma" charset="0"/>
              </a:rPr>
              <a:t> </a:t>
            </a:r>
            <a:r>
              <a:rPr lang="it-IT" sz="4000" dirty="0">
                <a:solidFill>
                  <a:schemeClr val="tx1"/>
                </a:solidFill>
                <a:latin typeface="Tahoma" charset="0"/>
              </a:rPr>
              <a:t>Obiettivo </a:t>
            </a:r>
            <a:r>
              <a:rPr lang="it-IT" sz="4000" dirty="0" smtClean="0">
                <a:solidFill>
                  <a:schemeClr val="tx1"/>
                </a:solidFill>
                <a:latin typeface="Tahoma" charset="0"/>
              </a:rPr>
              <a:t>2016</a:t>
            </a:r>
            <a:r>
              <a:rPr lang="it-IT" sz="1800" dirty="0" smtClean="0">
                <a:solidFill>
                  <a:schemeClr val="tx1"/>
                </a:solidFill>
                <a:latin typeface="Tahoma" charset="0"/>
              </a:rPr>
              <a:t>  </a:t>
            </a:r>
            <a:br>
              <a:rPr lang="it-IT" sz="1800" dirty="0" smtClean="0">
                <a:solidFill>
                  <a:schemeClr val="tx1"/>
                </a:solidFill>
                <a:latin typeface="Tahoma" charset="0"/>
              </a:rPr>
            </a:br>
            <a:r>
              <a:rPr lang="it-IT" sz="1800" dirty="0">
                <a:solidFill>
                  <a:schemeClr val="tx1"/>
                </a:solidFill>
                <a:latin typeface="Tahoma" charset="0"/>
              </a:rPr>
              <a:t/>
            </a:r>
            <a:br>
              <a:rPr lang="it-IT" sz="1800" dirty="0">
                <a:solidFill>
                  <a:schemeClr val="tx1"/>
                </a:solidFill>
                <a:latin typeface="Tahoma" charset="0"/>
              </a:rPr>
            </a:br>
            <a:r>
              <a:rPr lang="it-IT" sz="1800" dirty="0" smtClean="0">
                <a:solidFill>
                  <a:schemeClr val="tx1"/>
                </a:solidFill>
                <a:latin typeface="Tahoma" charset="0"/>
              </a:rPr>
              <a:t> </a:t>
            </a:r>
            <a:r>
              <a:rPr lang="it-IT" sz="2400" b="0" dirty="0">
                <a:solidFill>
                  <a:schemeClr val="tx1"/>
                </a:solidFill>
                <a:latin typeface="Tahoma" charset="0"/>
              </a:rPr>
              <a:t>Acquisire capacità specifiche per implementare, durante le manifestazioni organizzate dalla comunità parrocchiale, i servizi e le assistenze fornite dagli organi istituzionali locali preposti (FF.OO.</a:t>
            </a:r>
            <a:r>
              <a:rPr lang="it-IT" sz="2400" b="0" dirty="0" smtClean="0">
                <a:solidFill>
                  <a:schemeClr val="tx1"/>
                </a:solidFill>
                <a:latin typeface="Tahoma" charset="0"/>
              </a:rPr>
              <a:t>, Polizia </a:t>
            </a:r>
            <a:r>
              <a:rPr lang="it-IT" sz="2400" b="0" dirty="0">
                <a:solidFill>
                  <a:schemeClr val="tx1"/>
                </a:solidFill>
                <a:latin typeface="Tahoma" charset="0"/>
              </a:rPr>
              <a:t>Locale, Prot</a:t>
            </a:r>
            <a:r>
              <a:rPr lang="it-IT" sz="2400" b="0" dirty="0" smtClean="0">
                <a:solidFill>
                  <a:schemeClr val="tx1"/>
                </a:solidFill>
                <a:latin typeface="Tahoma" charset="0"/>
              </a:rPr>
              <a:t>. Civile</a:t>
            </a:r>
            <a:r>
              <a:rPr lang="it-IT" sz="2400" b="0" dirty="0">
                <a:solidFill>
                  <a:schemeClr val="tx1"/>
                </a:solidFill>
                <a:latin typeface="Tahoma" charset="0"/>
              </a:rPr>
              <a:t>, .. Ect)</a:t>
            </a:r>
          </a:p>
        </p:txBody>
      </p:sp>
      <p:pic>
        <p:nvPicPr>
          <p:cNvPr id="3" name="Picture 4" descr="C:\Users\fulvio\Desktop\logochiesa-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40853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5" name="Rectangle 27"/>
          <p:cNvSpPr>
            <a:spLocks noGrp="1" noChangeArrowheads="1"/>
          </p:cNvSpPr>
          <p:nvPr>
            <p:ph type="title"/>
          </p:nvPr>
        </p:nvSpPr>
        <p:spPr>
          <a:xfrm>
            <a:off x="992560" y="1268760"/>
            <a:ext cx="5544616" cy="2807965"/>
          </a:xfrm>
        </p:spPr>
        <p:txBody>
          <a:bodyPr/>
          <a:lstStyle/>
          <a:p>
            <a:pPr algn="just" eaLnBrk="1" hangingPunct="1"/>
            <a:r>
              <a:rPr lang="it-IT" sz="2800" dirty="0">
                <a:solidFill>
                  <a:srgbClr val="000000"/>
                </a:solidFill>
                <a:latin typeface="Tahoma" charset="0"/>
              </a:rPr>
              <a:t>Primo soccorso e </a:t>
            </a:r>
            <a:r>
              <a:rPr lang="it-IT" sz="2800" dirty="0" smtClean="0">
                <a:solidFill>
                  <a:srgbClr val="000000"/>
                </a:solidFill>
                <a:latin typeface="Tahoma" charset="0"/>
              </a:rPr>
              <a:t/>
            </a:r>
            <a:br>
              <a:rPr lang="it-IT" sz="2800" dirty="0" smtClean="0">
                <a:solidFill>
                  <a:srgbClr val="000000"/>
                </a:solidFill>
                <a:latin typeface="Tahoma" charset="0"/>
              </a:rPr>
            </a:br>
            <a:r>
              <a:rPr lang="it-IT" sz="2800" dirty="0" smtClean="0">
                <a:solidFill>
                  <a:srgbClr val="000000"/>
                </a:solidFill>
                <a:latin typeface="Tahoma" charset="0"/>
              </a:rPr>
              <a:t>abilitazione </a:t>
            </a:r>
            <a:r>
              <a:rPr lang="it-IT" sz="2800" dirty="0">
                <a:solidFill>
                  <a:srgbClr val="000000"/>
                </a:solidFill>
                <a:latin typeface="Tahoma" charset="0"/>
              </a:rPr>
              <a:t>uso defibrillatore</a:t>
            </a:r>
            <a:r>
              <a:rPr lang="it-IT" sz="2400" dirty="0">
                <a:solidFill>
                  <a:srgbClr val="000000"/>
                </a:solidFill>
                <a:latin typeface="Tahoma" charset="0"/>
              </a:rPr>
              <a:t>:</a:t>
            </a:r>
            <a:br>
              <a:rPr lang="it-IT" sz="2400" dirty="0">
                <a:solidFill>
                  <a:srgbClr val="000000"/>
                </a:solidFill>
                <a:latin typeface="Tahoma" charset="0"/>
              </a:rPr>
            </a:br>
            <a:r>
              <a:rPr lang="it-IT" sz="2400" dirty="0" smtClean="0">
                <a:solidFill>
                  <a:srgbClr val="000000"/>
                </a:solidFill>
                <a:latin typeface="Tahoma" charset="0"/>
              </a:rPr>
              <a:t/>
            </a:r>
            <a:br>
              <a:rPr lang="it-IT" sz="2400" dirty="0" smtClean="0">
                <a:solidFill>
                  <a:srgbClr val="000000"/>
                </a:solidFill>
                <a:latin typeface="Tahoma" charset="0"/>
              </a:rPr>
            </a:br>
            <a:r>
              <a:rPr lang="it-IT" sz="2000" b="0" dirty="0" smtClean="0">
                <a:solidFill>
                  <a:srgbClr val="000000"/>
                </a:solidFill>
                <a:latin typeface="Tahoma" charset="0"/>
              </a:rPr>
              <a:t>Mantenere </a:t>
            </a:r>
            <a:r>
              <a:rPr lang="it-IT" sz="2000" b="0" dirty="0">
                <a:solidFill>
                  <a:srgbClr val="000000"/>
                </a:solidFill>
                <a:latin typeface="Tahoma" charset="0"/>
              </a:rPr>
              <a:t>le capacità blsd (Basic Life Support and Defibrillation) acquisite e incrementare tale capacità con altre  4 unità da qualificare in collaborazione </a:t>
            </a:r>
            <a:r>
              <a:rPr lang="it-IT" sz="2000" b="0" dirty="0" smtClean="0">
                <a:solidFill>
                  <a:srgbClr val="000000"/>
                </a:solidFill>
                <a:latin typeface="Tahoma" charset="0"/>
              </a:rPr>
              <a:t>con la </a:t>
            </a:r>
            <a:r>
              <a:rPr lang="it-IT" sz="2000" b="0" dirty="0">
                <a:solidFill>
                  <a:srgbClr val="000000"/>
                </a:solidFill>
                <a:latin typeface="Tahoma" charset="0"/>
              </a:rPr>
              <a:t>Prot.Civile Cerveteri.</a:t>
            </a:r>
            <a:br>
              <a:rPr lang="it-IT" sz="2000" b="0" dirty="0">
                <a:solidFill>
                  <a:srgbClr val="000000"/>
                </a:solidFill>
                <a:latin typeface="Tahoma" charset="0"/>
              </a:rPr>
            </a:br>
            <a:r>
              <a:rPr lang="it-IT" sz="2000" b="0" dirty="0">
                <a:solidFill>
                  <a:srgbClr val="000000"/>
                </a:solidFill>
                <a:latin typeface="Tahoma" charset="0"/>
              </a:rPr>
              <a:t>   Costo preventivato : 120 € </a:t>
            </a:r>
            <a:br>
              <a:rPr lang="it-IT" sz="2000" b="0" dirty="0">
                <a:solidFill>
                  <a:srgbClr val="000000"/>
                </a:solidFill>
                <a:latin typeface="Tahoma" charset="0"/>
              </a:rPr>
            </a:br>
            <a:r>
              <a:rPr lang="it-IT" sz="2000" b="0" dirty="0">
                <a:solidFill>
                  <a:srgbClr val="000000"/>
                </a:solidFill>
                <a:latin typeface="Tahoma" charset="0"/>
              </a:rPr>
              <a:t/>
            </a:r>
            <a:br>
              <a:rPr lang="it-IT" sz="2000" b="0" dirty="0">
                <a:solidFill>
                  <a:srgbClr val="000000"/>
                </a:solidFill>
                <a:latin typeface="Tahoma" charset="0"/>
              </a:rPr>
            </a:br>
            <a:endParaRPr lang="it-IT" sz="2000" b="0" dirty="0">
              <a:solidFill>
                <a:srgbClr val="000000"/>
              </a:solidFill>
              <a:latin typeface="Tahoma" charset="0"/>
            </a:endParaRPr>
          </a:p>
        </p:txBody>
      </p:sp>
      <p:sp>
        <p:nvSpPr>
          <p:cNvPr id="2078" name="Rectangle 30"/>
          <p:cNvSpPr>
            <a:spLocks noGrp="1" noChangeArrowheads="1"/>
          </p:cNvSpPr>
          <p:nvPr>
            <p:ph type="body" sz="half" idx="2"/>
          </p:nvPr>
        </p:nvSpPr>
        <p:spPr>
          <a:xfrm>
            <a:off x="920552" y="4653136"/>
            <a:ext cx="5442901" cy="1512415"/>
          </a:xfrm>
        </p:spPr>
        <p:txBody>
          <a:bodyPr>
            <a:normAutofit fontScale="77500" lnSpcReduction="20000"/>
          </a:bodyPr>
          <a:lstStyle/>
          <a:p>
            <a:pPr algn="ctr" eaLnBrk="1" hangingPunct="1">
              <a:lnSpc>
                <a:spcPct val="90000"/>
              </a:lnSpc>
              <a:buFont typeface="Wingdings" charset="0"/>
              <a:buNone/>
            </a:pPr>
            <a:r>
              <a:rPr lang="it-IT" sz="2400" dirty="0">
                <a:latin typeface="Tahoma" charset="0"/>
              </a:rPr>
              <a:t> </a:t>
            </a:r>
            <a:r>
              <a:rPr lang="it-IT" sz="2400" dirty="0">
                <a:solidFill>
                  <a:srgbClr val="000000"/>
                </a:solidFill>
                <a:effectLst/>
                <a:latin typeface="Tahoma" charset="0"/>
              </a:rPr>
              <a:t>Mantenimento sistema di radiocomunicazione del gruppo con acquisto di batterie ricaricabili </a:t>
            </a:r>
          </a:p>
          <a:p>
            <a:pPr algn="ctr" eaLnBrk="1" hangingPunct="1">
              <a:lnSpc>
                <a:spcPct val="90000"/>
              </a:lnSpc>
              <a:buFont typeface="Wingdings" charset="0"/>
              <a:buNone/>
            </a:pPr>
            <a:r>
              <a:rPr lang="it-IT" sz="2400" dirty="0">
                <a:solidFill>
                  <a:srgbClr val="000000"/>
                </a:solidFill>
                <a:effectLst/>
                <a:latin typeface="Tahoma" charset="0"/>
              </a:rPr>
              <a:t>Costo preventivato : 50 € </a:t>
            </a:r>
          </a:p>
          <a:p>
            <a:pPr eaLnBrk="1" hangingPunct="1">
              <a:lnSpc>
                <a:spcPct val="90000"/>
              </a:lnSpc>
              <a:buFont typeface="Wingdings" charset="0"/>
              <a:buNone/>
            </a:pPr>
            <a:r>
              <a:rPr lang="it-IT" sz="2400" dirty="0">
                <a:latin typeface="Tahoma" charset="0"/>
              </a:rPr>
              <a:t>    </a:t>
            </a:r>
            <a:endParaRPr lang="it-IT" dirty="0">
              <a:latin typeface="Tahoma" charset="0"/>
            </a:endParaRPr>
          </a:p>
        </p:txBody>
      </p:sp>
      <p:pic>
        <p:nvPicPr>
          <p:cNvPr id="3077" name="Picture 26" descr="20150323_12143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113240" y="1268760"/>
            <a:ext cx="2573701" cy="2376487"/>
          </a:xfrm>
        </p:spPr>
      </p:pic>
      <p:pic>
        <p:nvPicPr>
          <p:cNvPr id="3078" name="Picture 31" descr="C:\Users\sabato.ricciardi\Pictures\socm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224" y="4293096"/>
            <a:ext cx="275682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fulvio\Desktop\logochiesa-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72" y="18864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440" y="116632"/>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9863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ottotitolo 2"/>
          <p:cNvSpPr>
            <a:spLocks noGrp="1"/>
          </p:cNvSpPr>
          <p:nvPr>
            <p:ph type="subTitle" idx="1"/>
          </p:nvPr>
        </p:nvSpPr>
        <p:spPr>
          <a:xfrm>
            <a:off x="488504" y="2204864"/>
            <a:ext cx="9001000" cy="4104406"/>
          </a:xfrm>
        </p:spPr>
        <p:txBody>
          <a:bodyPr>
            <a:noAutofit/>
          </a:bodyPr>
          <a:lstStyle/>
          <a:p>
            <a:pPr algn="l"/>
            <a:r>
              <a:rPr lang="it-IT" sz="1800" dirty="0">
                <a:solidFill>
                  <a:srgbClr val="000000"/>
                </a:solidFill>
                <a:latin typeface="Arial" charset="0"/>
              </a:rPr>
              <a:t>Una possibilità per coinvolgere le persone del territorio è quella di creare una serie di incontri in cui proiettare </a:t>
            </a:r>
            <a:r>
              <a:rPr lang="it-IT" sz="1800" dirty="0" smtClean="0">
                <a:solidFill>
                  <a:srgbClr val="000000"/>
                </a:solidFill>
                <a:latin typeface="Arial" charset="0"/>
              </a:rPr>
              <a:t>film. Il </a:t>
            </a:r>
            <a:r>
              <a:rPr lang="it-IT" sz="1800" dirty="0">
                <a:solidFill>
                  <a:srgbClr val="000000"/>
                </a:solidFill>
                <a:latin typeface="Arial" charset="0"/>
              </a:rPr>
              <a:t>progetto è mirato alla proiezione di  pellicole che vengono scelte in base alla fascia d</a:t>
            </a:r>
            <a:r>
              <a:rPr lang="ja-JP" altLang="it-IT" sz="1800" dirty="0">
                <a:solidFill>
                  <a:srgbClr val="000000"/>
                </a:solidFill>
                <a:latin typeface="Arial" charset="0"/>
              </a:rPr>
              <a:t>’</a:t>
            </a:r>
            <a:r>
              <a:rPr lang="it-IT" altLang="ja-JP" sz="1800" dirty="0">
                <a:solidFill>
                  <a:srgbClr val="000000"/>
                </a:solidFill>
                <a:latin typeface="Arial" charset="0"/>
              </a:rPr>
              <a:t>età interessata: </a:t>
            </a:r>
            <a:endParaRPr lang="it-IT" sz="1800" dirty="0">
              <a:solidFill>
                <a:srgbClr val="000000"/>
              </a:solidFill>
              <a:latin typeface="Arial" charset="0"/>
            </a:endParaRPr>
          </a:p>
          <a:p>
            <a:pPr algn="l">
              <a:buFontTx/>
              <a:buAutoNum type="arabicPeriod"/>
            </a:pPr>
            <a:r>
              <a:rPr lang="it-IT" sz="1800" dirty="0">
                <a:solidFill>
                  <a:srgbClr val="000000"/>
                </a:solidFill>
                <a:latin typeface="Arial" charset="0"/>
              </a:rPr>
              <a:t>Serata </a:t>
            </a:r>
            <a:r>
              <a:rPr lang="it-IT" sz="1800" i="1" dirty="0">
                <a:solidFill>
                  <a:srgbClr val="000000"/>
                </a:solidFill>
                <a:latin typeface="Arial" charset="0"/>
              </a:rPr>
              <a:t>FAMILY</a:t>
            </a:r>
            <a:r>
              <a:rPr lang="it-IT" sz="1800" dirty="0">
                <a:solidFill>
                  <a:srgbClr val="000000"/>
                </a:solidFill>
                <a:latin typeface="Arial" charset="0"/>
              </a:rPr>
              <a:t>: film per tutta la famiglia.</a:t>
            </a:r>
          </a:p>
          <a:p>
            <a:pPr algn="l">
              <a:buFontTx/>
              <a:buAutoNum type="arabicPeriod"/>
            </a:pPr>
            <a:r>
              <a:rPr lang="it-IT" sz="1800" dirty="0">
                <a:solidFill>
                  <a:srgbClr val="000000"/>
                </a:solidFill>
                <a:latin typeface="Arial" charset="0"/>
              </a:rPr>
              <a:t>Serata </a:t>
            </a:r>
            <a:r>
              <a:rPr lang="it-IT" sz="1800" i="1" dirty="0">
                <a:solidFill>
                  <a:srgbClr val="000000"/>
                </a:solidFill>
                <a:latin typeface="Arial" charset="0"/>
              </a:rPr>
              <a:t>VERI INTENDITORI</a:t>
            </a:r>
            <a:r>
              <a:rPr lang="it-IT" sz="1800" dirty="0">
                <a:solidFill>
                  <a:srgbClr val="000000"/>
                </a:solidFill>
                <a:latin typeface="Arial" charset="0"/>
              </a:rPr>
              <a:t>: film classici per veri amatori.</a:t>
            </a:r>
          </a:p>
          <a:p>
            <a:pPr algn="l">
              <a:buFontTx/>
              <a:buAutoNum type="arabicPeriod"/>
            </a:pPr>
            <a:r>
              <a:rPr lang="it-IT" sz="1800" dirty="0">
                <a:solidFill>
                  <a:srgbClr val="000000"/>
                </a:solidFill>
                <a:latin typeface="Arial" charset="0"/>
              </a:rPr>
              <a:t>Serata </a:t>
            </a:r>
            <a:r>
              <a:rPr lang="it-IT" sz="1800" i="1" dirty="0">
                <a:solidFill>
                  <a:srgbClr val="000000"/>
                </a:solidFill>
                <a:latin typeface="Arial" charset="0"/>
              </a:rPr>
              <a:t>GIOVANI, CARINI E IMPEGNATI</a:t>
            </a:r>
            <a:r>
              <a:rPr lang="it-IT" sz="1800" dirty="0">
                <a:solidFill>
                  <a:srgbClr val="000000"/>
                </a:solidFill>
                <a:latin typeface="Arial" charset="0"/>
              </a:rPr>
              <a:t>: film per giovani.</a:t>
            </a:r>
          </a:p>
          <a:p>
            <a:pPr algn="l">
              <a:buFontTx/>
              <a:buAutoNum type="arabicPeriod"/>
            </a:pPr>
            <a:r>
              <a:rPr lang="it-IT" sz="1800" dirty="0">
                <a:solidFill>
                  <a:srgbClr val="000000"/>
                </a:solidFill>
                <a:latin typeface="Arial" charset="0"/>
              </a:rPr>
              <a:t>Serata </a:t>
            </a:r>
            <a:r>
              <a:rPr lang="it-IT" sz="1800" i="1" dirty="0">
                <a:solidFill>
                  <a:srgbClr val="000000"/>
                </a:solidFill>
                <a:latin typeface="Arial" charset="0"/>
              </a:rPr>
              <a:t>PELLICOLA D</a:t>
            </a:r>
            <a:r>
              <a:rPr lang="ja-JP" altLang="it-IT" sz="1800" i="1" dirty="0">
                <a:solidFill>
                  <a:srgbClr val="000000"/>
                </a:solidFill>
                <a:latin typeface="Arial" charset="0"/>
              </a:rPr>
              <a:t>’</a:t>
            </a:r>
            <a:r>
              <a:rPr lang="it-IT" altLang="ja-JP" sz="1800" i="1" dirty="0">
                <a:solidFill>
                  <a:srgbClr val="000000"/>
                </a:solidFill>
                <a:latin typeface="Arial" charset="0"/>
              </a:rPr>
              <a:t>AUTORE</a:t>
            </a:r>
            <a:r>
              <a:rPr lang="it-IT" altLang="ja-JP" sz="1800" dirty="0">
                <a:solidFill>
                  <a:srgbClr val="000000"/>
                </a:solidFill>
                <a:latin typeface="Arial" charset="0"/>
              </a:rPr>
              <a:t>: film di autori contemporanei per adulti</a:t>
            </a:r>
            <a:r>
              <a:rPr lang="it-IT" altLang="ja-JP" sz="1800" dirty="0" smtClean="0">
                <a:solidFill>
                  <a:srgbClr val="000000"/>
                </a:solidFill>
                <a:latin typeface="Arial" charset="0"/>
              </a:rPr>
              <a:t>.</a:t>
            </a:r>
          </a:p>
          <a:p>
            <a:pPr algn="l">
              <a:buFontTx/>
              <a:buAutoNum type="arabicPeriod"/>
            </a:pPr>
            <a:endParaRPr lang="it-IT" sz="1800" dirty="0">
              <a:solidFill>
                <a:srgbClr val="000000"/>
              </a:solidFill>
              <a:latin typeface="Arial" charset="0"/>
            </a:endParaRPr>
          </a:p>
          <a:p>
            <a:pPr algn="just"/>
            <a:r>
              <a:rPr lang="it-IT" sz="1800" dirty="0">
                <a:solidFill>
                  <a:srgbClr val="000000"/>
                </a:solidFill>
                <a:latin typeface="Arial" charset="0"/>
              </a:rPr>
              <a:t>L</a:t>
            </a:r>
            <a:r>
              <a:rPr lang="ja-JP" altLang="it-IT" sz="1800" dirty="0">
                <a:solidFill>
                  <a:srgbClr val="000000"/>
                </a:solidFill>
                <a:latin typeface="Arial" charset="0"/>
              </a:rPr>
              <a:t>’</a:t>
            </a:r>
            <a:r>
              <a:rPr lang="it-IT" altLang="ja-JP" sz="1800" dirty="0">
                <a:solidFill>
                  <a:srgbClr val="000000"/>
                </a:solidFill>
                <a:latin typeface="Arial" charset="0"/>
              </a:rPr>
              <a:t>incontro potrebbe iniziare con un piccolo rinfresco, poi  a seguire la proiezione del film con breve introduzione e guida alla </a:t>
            </a:r>
            <a:r>
              <a:rPr lang="it-IT" altLang="ja-JP" sz="1800" dirty="0" err="1" smtClean="0">
                <a:solidFill>
                  <a:srgbClr val="000000"/>
                </a:solidFill>
                <a:latin typeface="Arial" charset="0"/>
              </a:rPr>
              <a:t>visione.</a:t>
            </a:r>
            <a:r>
              <a:rPr lang="it-IT" sz="1800" dirty="0" err="1" smtClean="0">
                <a:solidFill>
                  <a:srgbClr val="000000"/>
                </a:solidFill>
                <a:latin typeface="Arial" charset="0"/>
              </a:rPr>
              <a:t>La</a:t>
            </a:r>
            <a:r>
              <a:rPr lang="it-IT" sz="1800" dirty="0" smtClean="0">
                <a:solidFill>
                  <a:srgbClr val="000000"/>
                </a:solidFill>
                <a:latin typeface="Arial" charset="0"/>
              </a:rPr>
              <a:t> </a:t>
            </a:r>
            <a:r>
              <a:rPr lang="it-IT" sz="1800" dirty="0">
                <a:solidFill>
                  <a:srgbClr val="000000"/>
                </a:solidFill>
                <a:latin typeface="Arial" charset="0"/>
              </a:rPr>
              <a:t>conclusione può diventare uno spazio di confronto fra tutti i presenti.</a:t>
            </a:r>
          </a:p>
          <a:p>
            <a:pPr algn="l"/>
            <a:endParaRPr lang="it-IT" sz="1600" dirty="0">
              <a:latin typeface="Arial" charset="0"/>
            </a:endParaRPr>
          </a:p>
          <a:p>
            <a:pPr algn="l"/>
            <a:endParaRPr lang="it-IT" sz="1600" dirty="0">
              <a:latin typeface="Arial" charset="0"/>
            </a:endParaRPr>
          </a:p>
        </p:txBody>
      </p:sp>
      <p:pic>
        <p:nvPicPr>
          <p:cNvPr id="14338" name="Picture 4" descr="C:\Users\fulvio\Desktop\logochiesa-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603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8" y="188913"/>
            <a:ext cx="858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0" name="AutoShape 2" descr="data:image/jpeg;base64,/9j/4AAQSkZJRgABAQAAAQABAAD/2wCEAAkGBhQSBQkUExQUFRUVDRYaDRgXFyMXHhQhICckIB8fIRghGyYqIxolHhgZIDsnJycpLCwvHx49NzAsNSguLDABCQoKBQUFDQUFDSkYEhgpKSkpKSkpKSkpKSkpKSkpKSkpKSkpKSkpKSkpKSkpKSkpKSkpKSkpKSkpKSkpKSkpKf/AABEIAFAAUAMBIgACEQEDEQH/xAAbAAADAAMBAQAAAAAAAAAAAAAABgcDBAUBAv/EADQQAAECBAQFAQYGAwEAAAAAAAECAwAEESEFEhMxBgcUIlFBFSMyYZGhJDRScYGSQqKxF//EABQBAQAAAAAAAAAAAAAAAAAAAAD/xAAUEQEAAAAAAAAAAAAAAAAAAAAA/9oADAMBAAIRAxEAPwBQ5U4i+1K41oyHWBSG9Q1HubLob+an+sT1W8UTlK24ZXG9PEEyPY3mBSlWvZdu4ja+36onZgPIIIIAggggCCCCAyS5/Et2r3Cg8w+c3MQfdn8PL8j0RDS8qag57728bQhy/wCZbvTvF/EP/OBtwYjh2pPpnjorooJSnTvt2E773gNLl1LSK5fFetYfeISjpi0hSshoqubLtXt38GEpW8UXlKcS6TG/Z4ZIyN9Xq+KLy5fn8f2hX4IxVmW40w16ZQVtNugrAFaeDT1ymiqfKAxN8HzhmpFHTuhUwFdKlScpcy3JGalgDWNOcwV5ptxTja0pTMLaWSLBafiRXbMPEVNfEEuObuFTqsTEwyZl4hK0rT0qSk0TlIIpWie0XoCY+/8A0SVl+GsSRRmaTMcQTKplgg1WyrNRYJTY1CCDvtt6BOZfgedcnGm0S7ilrlUvISKEltVgvfYkiNKZwF9vFX2FNLDraVF1FKlISMxJp6BN/wBormHcaYcrjabUlxDcsrhtMsyHwoioIGRYFzQChobitDHG4TxmSw3F+I5vPLvKSW25JpoKSlaVkFwoC6miU9tydlVtATIyaxJIcyqyFZSlVLFQAJFfICgf5jOrBnhgiJktq0VPFtK/QqArT6H7HxFWx3iXCprhPFpBgol2Zctu4c4oKJcWSS5RNK7Kygb0r6CNtfGuDHBnMNzzHS9GEIcLaS2FpBXqgD3moVGlxSoFgLwEVYA6huu2YVhw5lS0iickuhYfZSW16oeQpBUa2pm9KeIUWhSdTlNfeDIdq3taH3m+cR9oYd7RDIVor0NLalRWvzrSA1OXBlOmxXqpx6VOVGgG1lOrZVa0F6dv1MJCt4eOW2MIYl8Wz4eZ3OhGUhIVo0C73Sd6j+sI6t4DyCCCAIIIIAggggMjFNdFTQZhU+IcuZhlOskekm3ppOkrVLqysoNbAVApXeE1g0mG7V7hbzDpzOxZD87IlEgZHK0sFJSE6l97JG20B0eULWImUxz2ephIyN9Vq1uKLy5aDf4/tCdwjKId40wdtxIUhc6ylxJ2UCoAi3kR3OXjsgGMU6555olKOm0lKTmPdmzZd6du/kwpSk4tqeYcbUUrbWlTahuki4P8GAr83y+w9eIcXJdWJRLM+w3JuCpS0Vp2UCboKiK1pTyIDwFIy2O8My06lOdck6VqaKlJmHc4DeYpvkKfAFzeJjPcWzT0tOIceWpL7qVzINO9SQACbbgJH0j4kuKZpl2XU2+4ktNKQyQq6Eq3SD6D/kBRJrgdpnBOPtZhkPS+gqV01KUloLqe0k12p8V4wcbcLMtcK4AmWYl9WZkpQqPvS8Vr9UmumEKNBQ3qTbaEBriWZTJ4g2Hl5ZkgzYJzapFwVE1JNz6x0kcx8QElLNiacyNaeimiaJyUyf4+lB9ICnJ5KSieIpRSn0GVS0GZsBdFGZsgJHjMpYXT0IpShjhcEcDNIRxkiaaZW7JLZDKntTTTUuAkhs5ilQSk2r6fOJ3M8RzDjjxU8s55vXWK0Bc/XTbNeOmzzHxBGKTjyZlaXH8nUKAT35ahNsuwCiLQHHmTXHXcqUI/EHIlNQlPdYAKvlG1703vDzzjbxAYjh3tFTClaK9DRqABUVrUC9aQhPTincUW46oqUt0qeV6kk1J/feGnmO5IGck+geedTpq1i6pSik1tTN6U8QHU5TB7pcb0pBqc7G9QuKSnRsuhGYGtb7fpETpW8P8Aytw9TstjOXEDJZUN1AIGtULtcjan+0ICt4DyCCCAIIIIAggggMkt+ZboK94oPN4f+b+t7Qw7WkWpI6S8qW1JVqXFzlA22hAlx+IbvTuF/Hzh65sSCmp6QCp8z1Wl0USPd32sTvvAf//Z"/>
          <p:cNvSpPr>
            <a:spLocks noChangeAspect="1" noChangeArrowheads="1"/>
          </p:cNvSpPr>
          <p:nvPr/>
        </p:nvSpPr>
        <p:spPr bwMode="auto">
          <a:xfrm>
            <a:off x="0" y="-825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744" y="836712"/>
            <a:ext cx="15843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342" name="Picture 5" descr="https://encrypted-tbn0.gstatic.com/images?q=tbn:ANd9GcTN-b3gDU_ao7kK5jQLEpjU8Vjrz5cFt83tQvDFeW5f-MjlNGD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908720"/>
            <a:ext cx="28813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1424608" y="260648"/>
            <a:ext cx="6696744" cy="48731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1200">
                <a:solidFill>
                  <a:schemeClr val="tx1"/>
                </a:solidFill>
                <a:latin typeface="Arial" charset="0"/>
                <a:ea typeface="ＭＳ Ｐゴシック" charset="0"/>
              </a:defRPr>
            </a:lvl9pPr>
          </a:lstStyle>
          <a:p>
            <a:pPr algn="ctr">
              <a:defRPr/>
            </a:pPr>
            <a:r>
              <a:rPr lang="it-IT" sz="2800" b="1" dirty="0" smtClean="0">
                <a:solidFill>
                  <a:srgbClr val="002060"/>
                </a:solidFill>
                <a:latin typeface="+mn-lt"/>
              </a:rPr>
              <a:t>Gestione “Cinema Insieme”</a:t>
            </a:r>
            <a:r>
              <a:rPr lang="it-IT" sz="2800" b="1" dirty="0">
                <a:solidFill>
                  <a:srgbClr val="002060"/>
                </a:solidFill>
                <a:latin typeface="+mn-lt"/>
              </a:rPr>
              <a:t> </a:t>
            </a:r>
            <a:r>
              <a:rPr lang="it-IT" sz="2800" b="1" dirty="0" smtClean="0">
                <a:solidFill>
                  <a:srgbClr val="002060"/>
                </a:solidFill>
                <a:latin typeface="+mn-lt"/>
              </a:rPr>
              <a:t>   </a:t>
            </a:r>
            <a:endParaRPr lang="it-IT" sz="2800" b="1" dirty="0">
              <a:solidFill>
                <a:srgbClr val="002060"/>
              </a:solidFill>
              <a:latin typeface="+mn-lt"/>
            </a:endParaRPr>
          </a:p>
        </p:txBody>
      </p:sp>
    </p:spTree>
    <p:extLst>
      <p:ext uri="{BB962C8B-B14F-4D97-AF65-F5344CB8AC3E}">
        <p14:creationId xmlns:p14="http://schemas.microsoft.com/office/powerpoint/2010/main" val="17137420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p:cNvGrpSpPr>
            <a:grpSpLocks/>
          </p:cNvGrpSpPr>
          <p:nvPr/>
        </p:nvGrpSpPr>
        <p:grpSpPr bwMode="auto">
          <a:xfrm>
            <a:off x="243781" y="4087814"/>
            <a:ext cx="2037953" cy="2268537"/>
            <a:chOff x="0" y="0"/>
            <a:chExt cx="2508579" cy="2267113"/>
          </a:xfrm>
        </p:grpSpPr>
        <p:pic>
          <p:nvPicPr>
            <p:cNvPr id="5122" name="Picture 2" descr="Logo_Parr_S_Francesco copi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64" y="354348"/>
              <a:ext cx="1804950" cy="1596516"/>
            </a:xfrm>
            <a:prstGeom prst="rect">
              <a:avLst/>
            </a:prstGeom>
            <a:noFill/>
            <a:ln>
              <a:noFill/>
            </a:ln>
            <a:effectLst/>
            <a:extLst>
              <a:ext uri="{909E8E84-426E-40dd-AFC4-6F175D3DCCD1}">
                <a14:hiddenFill xmlns:a14="http://schemas.microsoft.com/office/drawing/2010/main">
                  <a:solidFill>
                    <a:srgbClr val="FFFFFF">
                      <a:alpha val="77296"/>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08579" cy="2267113"/>
            </a:xfrm>
            <a:prstGeom prst="rect">
              <a:avLst/>
            </a:prstGeom>
            <a:noFill/>
            <a:ln>
              <a:noFill/>
            </a:ln>
            <a:effectLst/>
            <a:extLst>
              <a:ext uri="{909E8E84-426E-40dd-AFC4-6F175D3DCCD1}">
                <a14:hiddenFill xmlns:a14="http://schemas.microsoft.com/office/drawing/2010/main">
                  <a:solidFill>
                    <a:srgbClr val="FFFFFF">
                      <a:alpha val="77296"/>
                    </a:srgbClr>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4" name="Rectangle 4"/>
          <p:cNvSpPr>
            <a:spLocks noGrp="1" noChangeArrowheads="1"/>
          </p:cNvSpPr>
          <p:nvPr>
            <p:ph type="ctrTitle"/>
          </p:nvPr>
        </p:nvSpPr>
        <p:spPr>
          <a:xfrm>
            <a:off x="866775" y="2593976"/>
            <a:ext cx="8172450" cy="1230313"/>
          </a:xfrm>
        </p:spPr>
        <p:txBody>
          <a:bodyPr/>
          <a:lstStyle/>
          <a:p>
            <a:pPr defTabSz="611188"/>
            <a:r>
              <a:rPr lang="it-IT" altLang="it-IT" sz="5300">
                <a:solidFill>
                  <a:srgbClr val="262626"/>
                </a:solidFill>
                <a:latin typeface="Trajan Pro 3" charset="0"/>
                <a:ea typeface="Trajan Pro 3" charset="0"/>
                <a:cs typeface="Trajan Pro 3" charset="0"/>
                <a:sym typeface="Trajan Pro 3" charset="0"/>
              </a:rPr>
              <a:t>Progetto comunicazione</a:t>
            </a:r>
          </a:p>
        </p:txBody>
      </p:sp>
      <p:sp>
        <p:nvSpPr>
          <p:cNvPr id="5125" name="Rectangle 5"/>
          <p:cNvSpPr>
            <a:spLocks noGrp="1" noChangeArrowheads="1"/>
          </p:cNvSpPr>
          <p:nvPr>
            <p:ph type="subTitle" sz="quarter" idx="1"/>
          </p:nvPr>
        </p:nvSpPr>
        <p:spPr>
          <a:xfrm>
            <a:off x="4876900" y="5099050"/>
            <a:ext cx="4638278" cy="1054100"/>
          </a:xfrm>
        </p:spPr>
        <p:txBody>
          <a:bodyPr>
            <a:normAutofit fontScale="92500"/>
          </a:bodyPr>
          <a:lstStyle/>
          <a:p>
            <a:pPr algn="r" defTabSz="904875">
              <a:lnSpc>
                <a:spcPct val="96000"/>
              </a:lnSpc>
              <a:spcBef>
                <a:spcPts val="1100"/>
              </a:spcBef>
              <a:buClrTx/>
              <a:buSzTx/>
              <a:buFontTx/>
              <a:buNone/>
            </a:pPr>
            <a:r>
              <a:rPr lang="it-IT" altLang="it-IT" sz="1400" i="1">
                <a:solidFill>
                  <a:srgbClr val="637052"/>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COMUNITÀ PARROCCHIALE SAN FRANCESCO D’ASSISI</a:t>
            </a:r>
          </a:p>
          <a:p>
            <a:pPr algn="r" defTabSz="904875">
              <a:lnSpc>
                <a:spcPct val="96000"/>
              </a:lnSpc>
              <a:spcBef>
                <a:spcPts val="1100"/>
              </a:spcBef>
              <a:buClrTx/>
              <a:buSzTx/>
              <a:buFontTx/>
              <a:buNone/>
            </a:pPr>
            <a:r>
              <a:rPr lang="it-IT" altLang="it-IT" sz="1400" i="1">
                <a:solidFill>
                  <a:srgbClr val="637052"/>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MARINA DI CERVETERI</a:t>
            </a:r>
          </a:p>
          <a:p>
            <a:pPr algn="r" defTabSz="904875">
              <a:lnSpc>
                <a:spcPct val="96000"/>
              </a:lnSpc>
              <a:spcBef>
                <a:spcPts val="1100"/>
              </a:spcBef>
              <a:buClrTx/>
              <a:buSzTx/>
              <a:buFontTx/>
              <a:buNone/>
            </a:pPr>
            <a:r>
              <a:rPr lang="it-IT" altLang="it-IT" sz="1400" i="1">
                <a:solidFill>
                  <a:srgbClr val="637052"/>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18  MARZO 2016</a:t>
            </a:r>
          </a:p>
        </p:txBody>
      </p:sp>
      <p:sp>
        <p:nvSpPr>
          <p:cNvPr id="5126" name="Rectangle 6"/>
          <p:cNvSpPr>
            <a:spLocks/>
          </p:cNvSpPr>
          <p:nvPr/>
        </p:nvSpPr>
        <p:spPr bwMode="auto">
          <a:xfrm>
            <a:off x="929978" y="217488"/>
            <a:ext cx="8044755" cy="2485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pPr algn="ctr"/>
            <a:r>
              <a:rPr lang="it-IT" altLang="it-IT" sz="4300" u="sng">
                <a:latin typeface="Noteworthy Bold" charset="0"/>
                <a:ea typeface="Noteworthy Bold" charset="0"/>
                <a:cs typeface="Noteworthy Bold" charset="0"/>
                <a:sym typeface="Noteworthy Bold" charset="0"/>
              </a:rPr>
              <a:t>A volte per fare un grande passo avanti</a:t>
            </a:r>
          </a:p>
          <a:p>
            <a:pPr algn="ctr"/>
            <a:r>
              <a:rPr lang="it-IT" altLang="it-IT" sz="4300" u="sng">
                <a:latin typeface="Noteworthy Bold" charset="0"/>
                <a:ea typeface="Noteworthy Bold" charset="0"/>
                <a:cs typeface="Noteworthy Bold" charset="0"/>
                <a:sym typeface="Noteworthy Bold" charset="0"/>
              </a:rPr>
              <a:t>devi cambiare completamente strada</a:t>
            </a:r>
          </a:p>
        </p:txBody>
      </p:sp>
      <p:sp>
        <p:nvSpPr>
          <p:cNvPr id="5127" name="Rectangle 7"/>
          <p:cNvSpPr>
            <a:spLocks/>
          </p:cNvSpPr>
          <p:nvPr/>
        </p:nvSpPr>
        <p:spPr bwMode="auto">
          <a:xfrm>
            <a:off x="5649516" y="4403726"/>
            <a:ext cx="3820517" cy="44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r>
              <a:rPr lang="it-IT" altLang="it-IT" sz="2500">
                <a:latin typeface="Trajan Pro 3" charset="0"/>
                <a:ea typeface="Trajan Pro 3" charset="0"/>
                <a:cs typeface="Trajan Pro 3" charset="0"/>
                <a:sym typeface="Trajan Pro 3" charset="0"/>
              </a:rPr>
              <a:t>Un sito per la comunità</a:t>
            </a:r>
          </a:p>
        </p:txBody>
      </p:sp>
    </p:spTree>
    <p:extLst>
      <p:ext uri="{BB962C8B-B14F-4D97-AF65-F5344CB8AC3E}">
        <p14:creationId xmlns:p14="http://schemas.microsoft.com/office/powerpoint/2010/main" val="37033439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Estate">
  <a:themeElements>
    <a:clrScheme name="Estate">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Estate">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Estate">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00DFCA"/>
      </a:accent1>
      <a:accent2>
        <a:srgbClr val="FAFD00"/>
      </a:accent2>
      <a:accent3>
        <a:srgbClr val="FFFFFF"/>
      </a:accent3>
      <a:accent4>
        <a:srgbClr val="000000"/>
      </a:accent4>
      <a:accent5>
        <a:srgbClr val="AAECE1"/>
      </a:accent5>
      <a:accent6>
        <a:srgbClr val="E3E500"/>
      </a:accent6>
      <a:hlink>
        <a:srgbClr val="FC0128"/>
      </a:hlink>
      <a:folHlink>
        <a:srgbClr val="FCFEB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Estate.thmx</Template>
  <TotalTime>24970</TotalTime>
  <Pages>24</Pages>
  <Words>2176</Words>
  <Application>Microsoft Macintosh PowerPoint</Application>
  <PresentationFormat>A4 (21x29,7 cm)</PresentationFormat>
  <Paragraphs>380</Paragraphs>
  <Slides>39</Slides>
  <Notes>25</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Estate</vt:lpstr>
      <vt:lpstr>Presentazione di PowerPoint</vt:lpstr>
      <vt:lpstr>Presentazione di PowerPoint</vt:lpstr>
      <vt:lpstr>Presentazione di PowerPoint</vt:lpstr>
      <vt:lpstr>Presentazione di PowerPoint</vt:lpstr>
      <vt:lpstr>Presentazione di PowerPoint</vt:lpstr>
      <vt:lpstr>Gruppo Supporto Manifestazioni  Servizio d’Ordine    Obiettivo 2016     Acquisire capacità specifiche per implementare, durante le manifestazioni organizzate dalla comunità parrocchiale, i servizi e le assistenze fornite dagli organi istituzionali locali preposti (FF.OO., Polizia Locale, Prot. Civile, .. Ect)</vt:lpstr>
      <vt:lpstr>Primo soccorso e  abilitazione uso defibrillatore:  Mantenere le capacità blsd (Basic Life Support and Defibrillation) acquisite e incrementare tale capacità con altre  4 unità da qualificare in collaborazione con la Prot.Civile Cerveteri.    Costo preventivato : 120 €   </vt:lpstr>
      <vt:lpstr>Presentazione di PowerPoint</vt:lpstr>
      <vt:lpstr>Progetto comunicazione</vt:lpstr>
      <vt:lpstr>Presentazione di PowerPoint</vt:lpstr>
      <vt:lpstr>Presentazione di PowerPoint</vt:lpstr>
      <vt:lpstr>Organigramma</vt:lpstr>
      <vt:lpstr>Statistiche del sito</vt:lpstr>
      <vt:lpstr>Statistiche del sito</vt:lpstr>
      <vt:lpstr>Statistiche del sito</vt:lpstr>
      <vt:lpstr>Obbiettivo</vt:lpstr>
      <vt:lpstr>Guardando al futuro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F.S.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DI GIUSEPPE</dc:creator>
  <cp:lastModifiedBy>fulvio</cp:lastModifiedBy>
  <cp:revision>710</cp:revision>
  <cp:lastPrinted>2000-11-07T14:20:44Z</cp:lastPrinted>
  <dcterms:created xsi:type="dcterms:W3CDTF">2000-04-19T13:35:13Z</dcterms:created>
  <dcterms:modified xsi:type="dcterms:W3CDTF">2019-03-18T19:20:21Z</dcterms:modified>
</cp:coreProperties>
</file>