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37"/>
  </p:notesMasterIdLst>
  <p:handoutMasterIdLst>
    <p:handoutMasterId r:id="rId38"/>
  </p:handoutMasterIdLst>
  <p:sldIdLst>
    <p:sldId id="299" r:id="rId2"/>
    <p:sldId id="351" r:id="rId3"/>
    <p:sldId id="369" r:id="rId4"/>
    <p:sldId id="428" r:id="rId5"/>
    <p:sldId id="425" r:id="rId6"/>
    <p:sldId id="395" r:id="rId7"/>
    <p:sldId id="398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05" r:id="rId22"/>
    <p:sldId id="406" r:id="rId23"/>
    <p:sldId id="399" r:id="rId24"/>
    <p:sldId id="426" r:id="rId25"/>
    <p:sldId id="392" r:id="rId26"/>
    <p:sldId id="402" r:id="rId27"/>
    <p:sldId id="427" r:id="rId28"/>
    <p:sldId id="333" r:id="rId29"/>
    <p:sldId id="393" r:id="rId30"/>
    <p:sldId id="401" r:id="rId31"/>
    <p:sldId id="391" r:id="rId32"/>
    <p:sldId id="424" r:id="rId33"/>
    <p:sldId id="407" r:id="rId34"/>
    <p:sldId id="408" r:id="rId35"/>
    <p:sldId id="374" r:id="rId36"/>
  </p:sldIdLst>
  <p:sldSz cx="9906000" cy="6858000" type="A4"/>
  <p:notesSz cx="6669088" cy="97536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it-IT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Pad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4FFB"/>
    <a:srgbClr val="FE9B03"/>
    <a:srgbClr val="B760F9"/>
    <a:srgbClr val="A2FFA3"/>
    <a:srgbClr val="00FF00"/>
    <a:srgbClr val="FDA4B5"/>
    <a:srgbClr val="8CF4EA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94" y="96"/>
      </p:cViewPr>
      <p:guideLst>
        <p:guide orient="horz" pos="2160"/>
        <p:guide pos="3120"/>
      </p:guideLst>
    </p:cSldViewPr>
  </p:slideViewPr>
  <p:outlineViewPr>
    <p:cViewPr>
      <p:scale>
        <a:sx n="42" d="100"/>
        <a:sy n="4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02" y="-58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903913" y="9513888"/>
            <a:ext cx="3492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45" tIns="43890" rIns="84645" bIns="43890">
            <a:spAutoFit/>
          </a:bodyPr>
          <a:lstStyle/>
          <a:p>
            <a:pPr algn="r" defTabSz="838200"/>
            <a:fld id="{7F233321-39B3-EB48-A6E5-DD6BEB87CC9C}" type="slidenum">
              <a:rPr lang="it-IT" sz="1000"/>
              <a:pPr algn="r" defTabSz="838200"/>
              <a:t>‹N›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077841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90638" y="3944938"/>
            <a:ext cx="4619625" cy="188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288" tIns="45144" rIns="90288" bIns="45144" anchor="ctr"/>
          <a:lstStyle/>
          <a:p>
            <a:endParaRPr lang="it-IT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848350" y="9513888"/>
            <a:ext cx="3492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645" tIns="43890" rIns="84645" bIns="43890">
            <a:spAutoFit/>
          </a:bodyPr>
          <a:lstStyle/>
          <a:p>
            <a:pPr algn="r" defTabSz="838200"/>
            <a:fld id="{87A853BE-F047-284C-A467-78779283E40C}" type="slidenum">
              <a:rPr lang="it-IT" sz="1000"/>
              <a:pPr algn="r" defTabSz="838200"/>
              <a:t>‹N›</a:t>
            </a:fld>
            <a:endParaRPr lang="it-IT" sz="100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9025" y="677863"/>
            <a:ext cx="4938713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4388"/>
            <a:ext cx="5222875" cy="4687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15" tIns="43890" rIns="90915" bIns="43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Flush left text</a:t>
            </a:r>
          </a:p>
          <a:p>
            <a:pPr lvl="0"/>
            <a:endParaRPr lang="it-IT" noProof="0" smtClean="0"/>
          </a:p>
          <a:p>
            <a:pPr lvl="1"/>
            <a:r>
              <a:rPr lang="it-IT" noProof="0" smtClean="0"/>
              <a:t>Bullet level</a:t>
            </a:r>
          </a:p>
          <a:p>
            <a:pPr lvl="2"/>
            <a:r>
              <a:rPr lang="it-IT" noProof="0" smtClean="0"/>
              <a:t>Dash level</a:t>
            </a:r>
          </a:p>
          <a:p>
            <a:pPr lvl="3"/>
            <a:r>
              <a:rPr lang="it-IT" noProof="0" smtClean="0"/>
              <a:t>Double dash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87800" y="9528175"/>
            <a:ext cx="136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15" tIns="43890" rIns="90915" bIns="43890">
            <a:spAutoFit/>
          </a:bodyPr>
          <a:lstStyle/>
          <a:p>
            <a:pPr algn="r" defTabSz="882650">
              <a:lnSpc>
                <a:spcPct val="100000"/>
              </a:lnSpc>
            </a:pPr>
            <a:r>
              <a:rPr lang="it-IT" sz="800"/>
              <a:t>000 / XX / 96 (AAa00000)</a:t>
            </a:r>
          </a:p>
        </p:txBody>
      </p:sp>
      <p:pic>
        <p:nvPicPr>
          <p:cNvPr id="3079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9518650"/>
            <a:ext cx="15065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51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lnSpc>
        <a:spcPts val="1300"/>
      </a:lnSpc>
      <a:spcBef>
        <a:spcPct val="0"/>
      </a:spcBef>
      <a:spcAft>
        <a:spcPct val="0"/>
      </a:spcAft>
      <a:tabLst>
        <a:tab pos="223838" algn="l"/>
        <a:tab pos="447675" algn="l"/>
        <a:tab pos="671513" algn="l"/>
      </a:tabLs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236538" indent="-122238" algn="l" defTabSz="895350" rtl="0" eaLnBrk="0" fontAlgn="base" hangingPunct="0">
      <a:lnSpc>
        <a:spcPts val="1300"/>
      </a:lnSpc>
      <a:spcBef>
        <a:spcPct val="0"/>
      </a:spcBef>
      <a:spcAft>
        <a:spcPct val="0"/>
      </a:spcAft>
      <a:buSzPct val="100000"/>
      <a:buChar char="•"/>
      <a:tabLst>
        <a:tab pos="223838" algn="l"/>
        <a:tab pos="447675" algn="l"/>
        <a:tab pos="671513" algn="l"/>
      </a:tabLs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458788" indent="-107950" algn="l" defTabSz="895350" rtl="0" eaLnBrk="0" fontAlgn="base" hangingPunct="0">
      <a:lnSpc>
        <a:spcPts val="1300"/>
      </a:lnSpc>
      <a:spcBef>
        <a:spcPct val="0"/>
      </a:spcBef>
      <a:spcAft>
        <a:spcPct val="0"/>
      </a:spcAft>
      <a:buSzPct val="100000"/>
      <a:buChar char="–"/>
      <a:tabLst>
        <a:tab pos="223838" algn="l"/>
        <a:tab pos="447675" algn="l"/>
        <a:tab pos="671513" algn="l"/>
      </a:tabLs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671513" indent="-98425" algn="l" defTabSz="895350" rtl="0" eaLnBrk="0" fontAlgn="base" hangingPunct="0">
      <a:lnSpc>
        <a:spcPts val="1300"/>
      </a:lnSpc>
      <a:spcBef>
        <a:spcPct val="0"/>
      </a:spcBef>
      <a:spcAft>
        <a:spcPct val="0"/>
      </a:spcAft>
      <a:buSzPct val="100000"/>
      <a:buChar char="-"/>
      <a:tabLst>
        <a:tab pos="223838" algn="l"/>
        <a:tab pos="447675" algn="l"/>
        <a:tab pos="671513" algn="l"/>
      </a:tabLs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12950" algn="l" defTabSz="895350" rtl="0" eaLnBrk="0" fontAlgn="base" hangingPunct="0">
      <a:lnSpc>
        <a:spcPts val="1300"/>
      </a:lnSpc>
      <a:spcBef>
        <a:spcPct val="0"/>
      </a:spcBef>
      <a:spcAft>
        <a:spcPct val="0"/>
      </a:spcAft>
      <a:tabLst>
        <a:tab pos="223838" algn="l"/>
        <a:tab pos="447675" algn="l"/>
        <a:tab pos="671513" algn="l"/>
      </a:tabLs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1342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8407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1385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3817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5500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7450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87159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altLang="it-IT" smtClean="0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7890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altLang="it-IT" smtClean="0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560446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 altLang="it-IT" smtClean="0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135352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13634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957861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86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960676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86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830065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963995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86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24153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6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16780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86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17193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43247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86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19696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6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389653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686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0179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47717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1079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1563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7953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52740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7302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4993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6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8998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8847" y="1295401"/>
            <a:ext cx="7028307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165" y="1524000"/>
            <a:ext cx="703967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165" y="3299013"/>
            <a:ext cx="703967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48" y="611872"/>
            <a:ext cx="4419507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848" y="1787856"/>
            <a:ext cx="4419507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514835" y="359393"/>
            <a:ext cx="39624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3941" y="368301"/>
            <a:ext cx="1651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5047" y="368301"/>
            <a:ext cx="7247203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834" y="3352802"/>
            <a:ext cx="911833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834" y="4771030"/>
            <a:ext cx="911833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01895" y="363538"/>
            <a:ext cx="910221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9" y="2403145"/>
            <a:ext cx="872794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049" y="3736006"/>
            <a:ext cx="872794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048" y="1600201"/>
            <a:ext cx="416052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994" y="1600201"/>
            <a:ext cx="416052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47" y="107576"/>
            <a:ext cx="871246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047" y="1453225"/>
            <a:ext cx="416052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047" y="2347416"/>
            <a:ext cx="416052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6993" y="1453225"/>
            <a:ext cx="416052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6993" y="2347416"/>
            <a:ext cx="416052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49" y="611872"/>
            <a:ext cx="416052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059" y="368300"/>
            <a:ext cx="416052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849" y="1787856"/>
            <a:ext cx="416052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048" y="107576"/>
            <a:ext cx="871246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048" y="1600201"/>
            <a:ext cx="871246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988" y="62756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C4986D-6BE9-4264-908F-02DB36FD8D6C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497" y="6275669"/>
            <a:ext cx="5244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065" y="6275669"/>
            <a:ext cx="107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arrocchia.sanfrancesco.onlus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nagrafica.onlus@libero.i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15925" y="1196975"/>
            <a:ext cx="8736013" cy="218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898525">
              <a:lnSpc>
                <a:spcPts val="2200"/>
              </a:lnSpc>
              <a:defRPr/>
            </a:pPr>
            <a:endParaRPr lang="it-IT" sz="2400" b="1" dirty="0">
              <a:ea typeface="+mn-ea"/>
              <a:cs typeface="+mn-cs"/>
            </a:endParaRPr>
          </a:p>
          <a:p>
            <a:pPr algn="ctr" defTabSz="898525">
              <a:lnSpc>
                <a:spcPts val="2200"/>
              </a:lnSpc>
              <a:defRPr/>
            </a:pPr>
            <a:endParaRPr lang="it-IT" sz="2400" b="1" dirty="0">
              <a:ea typeface="+mn-ea"/>
              <a:cs typeface="+mn-cs"/>
            </a:endParaRPr>
          </a:p>
          <a:p>
            <a:pPr algn="ctr" defTabSz="898525">
              <a:lnSpc>
                <a:spcPts val="2200"/>
              </a:lnSpc>
              <a:defRPr/>
            </a:pPr>
            <a:endParaRPr lang="it-IT" sz="2400" b="1" dirty="0">
              <a:ea typeface="+mn-ea"/>
              <a:cs typeface="+mn-cs"/>
            </a:endParaRPr>
          </a:p>
          <a:p>
            <a:pPr algn="ctr">
              <a:defRPr/>
            </a:pPr>
            <a:endParaRPr lang="it-IT" sz="28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endParaRPr lang="it-IT" sz="1800" b="1" dirty="0"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it-IT" sz="2400" b="1" dirty="0">
              <a:latin typeface="+mn-lt"/>
              <a:ea typeface="+mn-ea"/>
              <a:cs typeface="+mn-cs"/>
            </a:endParaRPr>
          </a:p>
          <a:p>
            <a:pPr marL="1520825" defTabSz="898525">
              <a:lnSpc>
                <a:spcPts val="2200"/>
              </a:lnSpc>
              <a:defRPr/>
            </a:pPr>
            <a:endParaRPr lang="it-IT" sz="1400" dirty="0"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84848" y="836712"/>
            <a:ext cx="6048672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i="1" dirty="0"/>
              <a:t>O Signore fammi strumento dell’amore e della pace: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dove è l’odio, ch’io porti l’amore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dove è offesa, ch’io porti il perdono,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dove è discordia, ch’io porti l’unione,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dove è l’errore, ch’io porti la verità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dove è tenebra, ch’io porti la luce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dove è sofferenza, ch’io porti la gioia.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Poiché io esisto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non per essere consolato, ma per consolare;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non per essere compreso, ma per comprendere;</a:t>
            </a:r>
          </a:p>
          <a:p>
            <a:pPr>
              <a:lnSpc>
                <a:spcPct val="100000"/>
              </a:lnSpc>
            </a:pPr>
            <a:r>
              <a:rPr lang="it-IT" sz="2000" i="1" dirty="0"/>
              <a:t>non per essere amato, ma per amare.</a:t>
            </a:r>
          </a:p>
          <a:p>
            <a:pPr>
              <a:lnSpc>
                <a:spcPct val="100000"/>
              </a:lnSpc>
            </a:pPr>
            <a:r>
              <a:rPr lang="it-IT" sz="2000" b="1" i="1" dirty="0" smtClean="0"/>
              <a:t>Poiché </a:t>
            </a:r>
            <a:r>
              <a:rPr lang="it-IT" sz="2000" b="1" i="1" dirty="0"/>
              <a:t>dando si riceve;</a:t>
            </a:r>
          </a:p>
          <a:p>
            <a:pPr>
              <a:lnSpc>
                <a:spcPct val="100000"/>
              </a:lnSpc>
            </a:pPr>
            <a:r>
              <a:rPr lang="it-IT" sz="2000" b="1" i="1" dirty="0"/>
              <a:t>perdonando si è perdonati;</a:t>
            </a:r>
          </a:p>
          <a:p>
            <a:pPr>
              <a:lnSpc>
                <a:spcPct val="100000"/>
              </a:lnSpc>
            </a:pPr>
            <a:r>
              <a:rPr lang="it-IT" sz="2000" b="1" i="1" dirty="0"/>
              <a:t>morendo si risuscita a vita nuova</a:t>
            </a:r>
            <a:r>
              <a:rPr lang="it-IT" sz="2000" i="1" dirty="0"/>
              <a:t>.</a:t>
            </a:r>
          </a:p>
          <a:p>
            <a:endParaRPr lang="it-IT" sz="800" dirty="0"/>
          </a:p>
          <a:p>
            <a:pPr algn="ctr"/>
            <a:r>
              <a:rPr lang="it-IT" sz="1600" dirty="0" smtClean="0"/>
              <a:t>(</a:t>
            </a:r>
            <a:r>
              <a:rPr lang="it-IT" sz="1600" dirty="0"/>
              <a:t>San Francesco di </a:t>
            </a:r>
            <a:r>
              <a:rPr lang="it-IT" sz="1600" dirty="0" smtClean="0"/>
              <a:t>Assisi)</a:t>
            </a:r>
          </a:p>
          <a:p>
            <a:pPr algn="ctr"/>
            <a:endParaRPr lang="it-IT" sz="1800" dirty="0" smtClean="0"/>
          </a:p>
          <a:p>
            <a:endParaRPr lang="it-IT" sz="800" dirty="0"/>
          </a:p>
          <a:p>
            <a:pPr algn="ctr"/>
            <a:r>
              <a:rPr lang="it-IT" sz="1800" b="1" dirty="0" smtClean="0"/>
              <a:t>Padre Nostro </a:t>
            </a:r>
            <a:r>
              <a:rPr lang="is-IS" sz="1800" dirty="0" smtClean="0"/>
              <a:t>…</a:t>
            </a:r>
            <a:endParaRPr lang="it-IT" sz="1800" dirty="0"/>
          </a:p>
        </p:txBody>
      </p:sp>
      <p:pic>
        <p:nvPicPr>
          <p:cNvPr id="2" name="Immagine 1" descr="Immagine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212976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1268760"/>
            <a:ext cx="1440160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lce Senti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1512" y="6120680"/>
            <a:ext cx="812800" cy="836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856662" cy="7762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Analisi dati popolazione Marina di Cerveteri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125538"/>
            <a:ext cx="9217025" cy="5399087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 -  Popolazione </a:t>
            </a:r>
            <a:r>
              <a:rPr lang="it-IT" sz="1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residente</a:t>
            </a:r>
            <a:endParaRPr lang="it-IT" sz="128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6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Dati  </a:t>
            </a:r>
            <a:r>
              <a:rPr lang="it-IT" sz="6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al 1° gennaio  2017 </a:t>
            </a:r>
            <a:r>
              <a:rPr lang="it-IT" sz="6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certificati dal  Comune di Cerveteri  - SERVIZIO DEMOGRAFICO  </a:t>
            </a:r>
            <a:endParaRPr lang="it-IT" sz="64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4400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Macro zone</a:t>
            </a:r>
            <a:r>
              <a:rPr lang="it-IT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:  </a:t>
            </a:r>
            <a:r>
              <a:rPr lang="it-IT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Cerenova </a:t>
            </a:r>
            <a:r>
              <a:rPr lang="it-IT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it-IT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Campo di Mare</a:t>
            </a: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A1</a:t>
            </a:r>
            <a:r>
              <a:rPr lang="it-IT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-    </a:t>
            </a:r>
            <a:r>
              <a:rPr lang="it-IT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Residenti</a:t>
            </a:r>
            <a:r>
              <a:rPr lang="it-IT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it-IT" sz="9600" b="1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8.304</a:t>
            </a:r>
            <a:r>
              <a:rPr lang="it-IT" sz="8000" b="1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(2011)	</a:t>
            </a:r>
            <a:r>
              <a:rPr lang="it-IT" sz="11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9.012</a:t>
            </a:r>
            <a:r>
              <a:rPr lang="it-IT" sz="96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8000" b="1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80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2017) + 8,5%</a:t>
            </a:r>
            <a:endParaRPr lang="it-IT" sz="8000" b="1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estera	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1.067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13%)</a:t>
            </a:r>
            <a:r>
              <a:rPr lang="it-IT" sz="72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   604 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(f. 57%)         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463 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m. 43%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					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1.226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(14%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+ 14,9       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689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(f.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56%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+14,1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537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m.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44%)+16%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italiana 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7.237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87%)</a:t>
            </a:r>
            <a:r>
              <a:rPr lang="it-IT" sz="72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	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3.635 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(f. 50%)      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3.602 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(m. 50%)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				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7.786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86%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+7,6      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3.894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f. 50%)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+7%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3.892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(m. 50%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)+8%</a:t>
            </a:r>
            <a:endParaRPr lang="it-IT" sz="5600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ccia giù 1"/>
          <p:cNvSpPr/>
          <p:nvPr/>
        </p:nvSpPr>
        <p:spPr>
          <a:xfrm>
            <a:off x="1064568" y="3573016"/>
            <a:ext cx="1368152" cy="72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5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88913"/>
            <a:ext cx="9001125" cy="703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Analisi 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dati popolazione Marina di Cerveteri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908050"/>
            <a:ext cx="9145588" cy="5545138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Residenti  </a:t>
            </a:r>
            <a:r>
              <a:rPr lang="it-IT" sz="1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stranieri</a:t>
            </a:r>
            <a:endParaRPr lang="it-IT" sz="1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							</a:t>
            </a:r>
            <a:r>
              <a:rPr lang="it-IT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Paesi </a:t>
            </a:r>
            <a:r>
              <a:rPr lang="it-IT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europei 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   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38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</a:rPr>
              <a:t>58% </a:t>
            </a:r>
            <a:r>
              <a:rPr lang="it-IT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83%</a:t>
            </a:r>
            <a:endParaRPr lang="it-IT" sz="7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estera  </a:t>
            </a:r>
            <a:r>
              <a:rPr lang="it-IT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1.226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5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(14% su Totale) </a:t>
            </a:r>
            <a:r>
              <a:rPr lang="it-IT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				 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   66 nazionalità					</a:t>
            </a:r>
            <a:r>
              <a:rPr lang="it-IT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Paesi extraeuropei    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28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42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 </a:t>
            </a:r>
            <a:r>
              <a:rPr lang="it-IT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17</a:t>
            </a:r>
            <a:r>
              <a:rPr lang="it-IT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1 - Rumeni 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631 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47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51%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(2017)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1</a:t>
            </a:r>
            <a:endParaRPr lang="it-IT" sz="7200" b="1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2 </a:t>
            </a:r>
            <a:r>
              <a:rPr lang="mr-I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–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Polacchi	120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15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10%	2</a:t>
            </a:r>
            <a:endParaRPr lang="it-IT" sz="7200" b="1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3 </a:t>
            </a:r>
            <a:r>
              <a:rPr lang="mr-I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–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Bulgari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45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 4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 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4%		4</a:t>
            </a:r>
            <a:endParaRPr lang="it-IT" sz="7200" b="1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4 </a:t>
            </a:r>
            <a:r>
              <a:rPr lang="mr-I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–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Moldavi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29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 4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 2%</a:t>
            </a:r>
            <a:endParaRPr lang="it-IT" sz="7200" b="1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5 </a:t>
            </a:r>
            <a:r>
              <a:rPr lang="mr-I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–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Ucraini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49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 3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 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4%		3</a:t>
            </a:r>
            <a:endParaRPr lang="it-IT" sz="7200" b="1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6 </a:t>
            </a:r>
            <a:r>
              <a:rPr lang="mr-I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–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Britannici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15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 2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%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7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mr-I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–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Macedoni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38	       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</a:rPr>
              <a:t>3%		5</a:t>
            </a:r>
            <a:endParaRPr lang="it-IT" sz="7200" b="1" dirty="0" smtClean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8 </a:t>
            </a:r>
            <a:r>
              <a:rPr lang="mr-I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–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Indiani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19</a:t>
            </a:r>
            <a:endParaRPr lang="it-IT" sz="7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9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- Cinesi	17		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ALTRI - 57 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 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25%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26%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ccia destra 1"/>
          <p:cNvSpPr/>
          <p:nvPr/>
        </p:nvSpPr>
        <p:spPr>
          <a:xfrm>
            <a:off x="5097016" y="1556792"/>
            <a:ext cx="936104" cy="7006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68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60512" y="548680"/>
            <a:ext cx="8928992" cy="5543550"/>
          </a:xfrm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A2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-  Classi di età 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dei 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9.012 residenti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tabLst>
                <a:tab pos="292100" algn="l"/>
                <a:tab pos="635000" algn="l"/>
              </a:tabLst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0/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14 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anni	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1.182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13,1%)		</a:t>
            </a:r>
            <a:r>
              <a:rPr lang="it-IT" sz="1800" b="1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iV= 155,1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it-IT" sz="18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>iDS=50,2</a:t>
            </a:r>
            <a:endParaRPr lang="it-IT" sz="1800" b="1" dirty="0">
              <a:solidFill>
                <a:srgbClr val="800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tabLst>
                <a:tab pos="292100" algn="l"/>
                <a:tab pos="635000" algn="l"/>
              </a:tabLst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15/64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anni	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5.997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66,5%)	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tabLst>
                <a:tab pos="292100" algn="l"/>
                <a:tab pos="635000" algn="l"/>
              </a:tabLst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65/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xx  anni	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1.833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20,4%)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 Classi età	        Naz. estera 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1.226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 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  	Naz. italiana 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7.786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tabLst>
                <a:tab pos="292100" algn="l"/>
                <a:tab pos="635000" algn="l"/>
              </a:tabLst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0/14  anni  	        180 (14,7%)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       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	1.002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12,9%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)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tabLst>
                <a:tab pos="292100" algn="l"/>
                <a:tab pos="635000" algn="l"/>
              </a:tabLst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15/64  anni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	      1.004 (81,9%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	4.993  (64,1%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tabLst>
                <a:tab pos="292100" algn="l"/>
                <a:tab pos="635000" algn="l"/>
              </a:tabLst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65/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xx 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anni   	  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   42 ( 0,4%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) 		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1.791  (23,0%)</a:t>
            </a:r>
          </a:p>
          <a:p>
            <a:pPr marL="2289175" lvl="8" indent="0">
              <a:spcBef>
                <a:spcPts val="0"/>
              </a:spcBef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b="1" dirty="0" smtClean="0">
                <a:solidFill>
                  <a:srgbClr val="114FFB"/>
                </a:solidFill>
                <a:latin typeface="Arial" charset="0"/>
              </a:rPr>
              <a:t>iV= 23,3   </a:t>
            </a:r>
            <a:r>
              <a:rPr lang="it-IT" b="1" dirty="0" smtClean="0">
                <a:solidFill>
                  <a:srgbClr val="800000"/>
                </a:solidFill>
                <a:latin typeface="Arial" charset="0"/>
              </a:rPr>
              <a:t>iDS= 22,1</a:t>
            </a:r>
            <a:r>
              <a:rPr lang="it-IT" dirty="0" smtClean="0">
                <a:solidFill>
                  <a:srgbClr val="114FFB"/>
                </a:solidFill>
                <a:latin typeface="Arial" charset="0"/>
              </a:rPr>
              <a:t>                  </a:t>
            </a:r>
            <a:r>
              <a:rPr lang="it-IT" b="1" dirty="0" smtClean="0">
                <a:solidFill>
                  <a:srgbClr val="114FFB"/>
                </a:solidFill>
                <a:latin typeface="Arial" charset="0"/>
              </a:rPr>
              <a:t>iV= 178,7    </a:t>
            </a:r>
            <a:r>
              <a:rPr lang="it-IT" b="1" dirty="0" smtClean="0">
                <a:solidFill>
                  <a:srgbClr val="800000"/>
                </a:solidFill>
                <a:latin typeface="Arial" charset="0"/>
              </a:rPr>
              <a:t>iDS=  55,9 </a:t>
            </a:r>
          </a:p>
          <a:p>
            <a:pPr marL="2289175" lvl="8" indent="0">
              <a:spcBef>
                <a:spcPts val="0"/>
              </a:spcBef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endParaRPr lang="it-IT" sz="1600" dirty="0"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1" dirty="0"/>
              <a:t>Indice di </a:t>
            </a:r>
            <a:r>
              <a:rPr lang="it-IT" sz="1800" b="1" dirty="0" smtClean="0"/>
              <a:t>vecchiaia.(iV)</a:t>
            </a:r>
            <a:r>
              <a:rPr lang="it-IT" sz="1800" dirty="0" smtClean="0"/>
              <a:t>Rappresenta </a:t>
            </a:r>
            <a:r>
              <a:rPr lang="it-IT" sz="1800" dirty="0"/>
              <a:t>il grado di invecchiamento di una popolazione. È il rapporto percentuale tra il numero degli ultrassessantacinquenni ed il numero dei giovani fino ai 14 anni. </a:t>
            </a:r>
            <a:r>
              <a:rPr lang="it-IT" sz="1800" i="1" dirty="0"/>
              <a:t>Ad esempio, nel 2016 l'indice di vecchiaia per il comune di Cerveteri dice che ci sono </a:t>
            </a:r>
            <a:r>
              <a:rPr lang="it-IT" sz="1800" b="1" i="1" dirty="0">
                <a:solidFill>
                  <a:srgbClr val="114FFB"/>
                </a:solidFill>
              </a:rPr>
              <a:t>129,5</a:t>
            </a:r>
            <a:r>
              <a:rPr lang="it-IT" sz="1800" i="1" dirty="0"/>
              <a:t> anziani ogni 100 giovani</a:t>
            </a:r>
            <a:r>
              <a:rPr lang="it-IT" sz="1800" i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it-IT" sz="400" b="1" dirty="0"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1" dirty="0"/>
              <a:t>Indice di dipendenza </a:t>
            </a:r>
            <a:r>
              <a:rPr lang="it-IT" sz="1800" b="1" dirty="0" smtClean="0"/>
              <a:t>strutturale (iDS) </a:t>
            </a:r>
            <a:r>
              <a:rPr lang="it-IT" sz="1800" dirty="0" smtClean="0"/>
              <a:t>Rappresenta </a:t>
            </a:r>
            <a:r>
              <a:rPr lang="it-IT" sz="1800" dirty="0"/>
              <a:t>il carico sociale ed economico della popolazione non attiva (0-14 anni e 65 anni ed oltre) su quella attiva (15-64 anni). </a:t>
            </a:r>
            <a:r>
              <a:rPr lang="it-IT" sz="1800" i="1" dirty="0"/>
              <a:t>Ad esempio, teoricamente, a Cerveteri nel 2016 ci sono </a:t>
            </a:r>
            <a:r>
              <a:rPr lang="it-IT" sz="1800" b="1" i="1" dirty="0">
                <a:solidFill>
                  <a:srgbClr val="800000"/>
                </a:solidFill>
              </a:rPr>
              <a:t>49,8</a:t>
            </a:r>
            <a:r>
              <a:rPr lang="it-IT" sz="1800" i="1" dirty="0"/>
              <a:t> individui a carico, ogni 100 che lavorano.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lvl="4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9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856662" cy="7762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Analisi dati popolazione Marina di Cerveteri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125538"/>
            <a:ext cx="9217025" cy="5399087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 -  Popolazione </a:t>
            </a:r>
            <a:r>
              <a:rPr lang="it-IT" sz="1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residente</a:t>
            </a:r>
            <a:endParaRPr lang="it-IT" sz="128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6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Dati  </a:t>
            </a:r>
            <a:r>
              <a:rPr lang="it-IT" sz="6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al 1° gennaio  2017 </a:t>
            </a:r>
            <a:r>
              <a:rPr lang="it-IT" sz="6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certificati dal  Comune di Cerveteri  - SERVIZIO DEMOGRAFICO  </a:t>
            </a:r>
            <a:endParaRPr lang="it-IT" sz="64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4400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Macro zone</a:t>
            </a:r>
            <a:r>
              <a:rPr lang="it-IT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:  </a:t>
            </a:r>
            <a:r>
              <a:rPr lang="it-IT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Cerenova </a:t>
            </a:r>
            <a:r>
              <a:rPr lang="it-IT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it-IT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Campo di Mare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)</a:t>
            </a: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A3 </a:t>
            </a:r>
            <a:r>
              <a:rPr lang="it-IT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-    Famiglie    </a:t>
            </a: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 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it-IT" sz="8000" b="1" dirty="0" smtClean="0">
                <a:solidFill>
                  <a:srgbClr val="114FFB"/>
                </a:solidFill>
                <a:latin typeface="Arial" charset="0"/>
              </a:rPr>
              <a:t>4.445 (2011)     	 </a:t>
            </a:r>
            <a:r>
              <a:rPr lang="it-IT" sz="11200" b="1" dirty="0" smtClean="0">
                <a:solidFill>
                  <a:srgbClr val="008000"/>
                </a:solidFill>
                <a:latin typeface="Arial" charset="0"/>
              </a:rPr>
              <a:t>4.841</a:t>
            </a:r>
            <a:r>
              <a:rPr lang="it-IT" sz="8000" b="1" dirty="0" smtClean="0">
                <a:solidFill>
                  <a:srgbClr val="008000"/>
                </a:solidFill>
                <a:latin typeface="Arial" charset="0"/>
              </a:rPr>
              <a:t> (2017) +8,9%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Nazionalità </a:t>
            </a: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estera	 </a:t>
            </a:r>
            <a:r>
              <a:rPr lang="it-IT" sz="8000" b="1" dirty="0">
                <a:solidFill>
                  <a:srgbClr val="114FFB"/>
                </a:solidFill>
                <a:latin typeface="Arial" charset="0"/>
              </a:rPr>
              <a:t> </a:t>
            </a:r>
            <a:r>
              <a:rPr lang="it-IT" sz="8000" b="1" dirty="0" smtClean="0">
                <a:solidFill>
                  <a:srgbClr val="114FFB"/>
                </a:solidFill>
                <a:latin typeface="Arial" charset="0"/>
              </a:rPr>
              <a:t>525 </a:t>
            </a:r>
            <a:r>
              <a:rPr lang="it-IT" sz="6400" b="1" dirty="0" smtClean="0">
                <a:solidFill>
                  <a:srgbClr val="114FFB"/>
                </a:solidFill>
                <a:latin typeface="Arial" charset="0"/>
              </a:rPr>
              <a:t>(11,8%)		</a:t>
            </a:r>
            <a:r>
              <a:rPr lang="it-IT" sz="11200" b="1" dirty="0">
                <a:solidFill>
                  <a:srgbClr val="114FFB"/>
                </a:solidFill>
                <a:latin typeface="Arial" charset="0"/>
              </a:rPr>
              <a:t> </a:t>
            </a:r>
            <a:r>
              <a:rPr lang="it-IT" sz="11200" b="1" dirty="0" smtClean="0">
                <a:solidFill>
                  <a:srgbClr val="008000"/>
                </a:solidFill>
                <a:latin typeface="Arial" charset="0"/>
              </a:rPr>
              <a:t>553 </a:t>
            </a:r>
            <a:r>
              <a:rPr lang="it-IT" sz="8000" b="1" dirty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it-IT" sz="8000" b="1" dirty="0" smtClean="0">
                <a:solidFill>
                  <a:srgbClr val="008000"/>
                </a:solidFill>
                <a:latin typeface="Arial" charset="0"/>
              </a:rPr>
              <a:t>11,4%) +5% </a:t>
            </a:r>
            <a:endParaRPr lang="it-IT" sz="8000" b="1" dirty="0">
              <a:solidFill>
                <a:srgbClr val="008000"/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" b="1" dirty="0">
              <a:solidFill>
                <a:srgbClr val="114FFB"/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Nazionalità </a:t>
            </a: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italiana 	</a:t>
            </a:r>
            <a:r>
              <a:rPr lang="it-IT" sz="8000" b="1" dirty="0">
                <a:solidFill>
                  <a:srgbClr val="114FFB"/>
                </a:solidFill>
                <a:latin typeface="Arial" charset="0"/>
              </a:rPr>
              <a:t>3.920</a:t>
            </a:r>
            <a:r>
              <a:rPr lang="it-IT" sz="7200" b="1" dirty="0">
                <a:solidFill>
                  <a:srgbClr val="114FFB"/>
                </a:solidFill>
                <a:latin typeface="Arial" charset="0"/>
              </a:rPr>
              <a:t> </a:t>
            </a:r>
            <a:r>
              <a:rPr lang="it-IT" sz="6400" b="1" dirty="0" smtClean="0">
                <a:solidFill>
                  <a:srgbClr val="114FFB"/>
                </a:solidFill>
                <a:latin typeface="Arial" charset="0"/>
              </a:rPr>
              <a:t>(88,2%)	</a:t>
            </a:r>
            <a:r>
              <a:rPr lang="it-IT" sz="6400" b="1" dirty="0">
                <a:solidFill>
                  <a:srgbClr val="114FFB"/>
                </a:solidFill>
                <a:latin typeface="Arial" charset="0"/>
              </a:rPr>
              <a:t> </a:t>
            </a:r>
            <a:r>
              <a:rPr lang="it-IT" sz="6400" b="1" dirty="0" smtClean="0">
                <a:solidFill>
                  <a:srgbClr val="114FFB"/>
                </a:solidFill>
                <a:latin typeface="Arial" charset="0"/>
              </a:rPr>
              <a:t>            </a:t>
            </a:r>
            <a:r>
              <a:rPr lang="it-IT" sz="11200" b="1" dirty="0" smtClean="0">
                <a:solidFill>
                  <a:srgbClr val="008000"/>
                </a:solidFill>
                <a:latin typeface="Arial" charset="0"/>
              </a:rPr>
              <a:t>4.288 </a:t>
            </a:r>
            <a:r>
              <a:rPr lang="it-IT" sz="8000" b="1" dirty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it-IT" sz="8000" b="1" dirty="0" smtClean="0">
                <a:solidFill>
                  <a:srgbClr val="008000"/>
                </a:solidFill>
                <a:latin typeface="Arial" charset="0"/>
              </a:rPr>
              <a:t>88,6%) +9%</a:t>
            </a:r>
            <a:r>
              <a:rPr lang="it-IT" sz="6400" b="1" dirty="0">
                <a:solidFill>
                  <a:srgbClr val="008000"/>
                </a:solidFill>
                <a:latin typeface="Arial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ccia giù 1"/>
          <p:cNvSpPr/>
          <p:nvPr/>
        </p:nvSpPr>
        <p:spPr>
          <a:xfrm>
            <a:off x="1208584" y="3501008"/>
            <a:ext cx="1368152" cy="72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79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856662" cy="7762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Analisi dati popolazione Marina di Cerveteri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981075"/>
            <a:ext cx="8858250" cy="32400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A3 -    Famiglie </a:t>
            </a:r>
            <a:endParaRPr lang="it-IT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" i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Macro zone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:                  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totale	</a:t>
            </a:r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4.841 </a:t>
            </a:r>
            <a:endParaRPr lang="it-IT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Campo di Mare		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711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(15%)    641(2011) + 11%</a:t>
            </a:r>
            <a:endParaRPr lang="it-IT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Cerenova 			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4.130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(85%) 3.804(2011) + 8,6%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			Cerenova a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) famiglie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2.627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54%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2.537(2011)   3,5%</a:t>
            </a:r>
            <a:endParaRPr lang="it-IT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					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Cerenova b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) famiglie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1.503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</a:t>
            </a: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31%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1.267(2011) 18,6%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552" y="3573016"/>
            <a:ext cx="79928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6"/>
          <p:cNvSpPr txBox="1"/>
          <p:nvPr/>
        </p:nvSpPr>
        <p:spPr>
          <a:xfrm>
            <a:off x="2865438" y="5445125"/>
            <a:ext cx="642937" cy="214313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 b="1" dirty="0" smtClean="0"/>
              <a:t>Zona (b</a:t>
            </a:r>
            <a:r>
              <a:rPr lang="it-IT" sz="800" b="1" dirty="0"/>
              <a:t>)</a:t>
            </a:r>
          </a:p>
        </p:txBody>
      </p:sp>
      <p:sp>
        <p:nvSpPr>
          <p:cNvPr id="11" name="CasellaDiTesto 5"/>
          <p:cNvSpPr txBox="1"/>
          <p:nvPr/>
        </p:nvSpPr>
        <p:spPr>
          <a:xfrm>
            <a:off x="7040563" y="4797425"/>
            <a:ext cx="642937" cy="214313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 b="1" dirty="0"/>
              <a:t>Zona  (a)</a:t>
            </a:r>
          </a:p>
        </p:txBody>
      </p:sp>
      <p:sp>
        <p:nvSpPr>
          <p:cNvPr id="12" name="CasellaDiTesto 7"/>
          <p:cNvSpPr txBox="1"/>
          <p:nvPr/>
        </p:nvSpPr>
        <p:spPr>
          <a:xfrm>
            <a:off x="6824663" y="5876925"/>
            <a:ext cx="571500" cy="230188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800" b="1" dirty="0"/>
              <a:t>Chiesa</a:t>
            </a:r>
            <a:r>
              <a:rPr lang="it-IT" sz="900" b="1" dirty="0"/>
              <a:t>  </a:t>
            </a:r>
            <a:endParaRPr lang="it-IT" sz="900" dirty="0"/>
          </a:p>
        </p:txBody>
      </p:sp>
      <p:cxnSp>
        <p:nvCxnSpPr>
          <p:cNvPr id="9" name="Connettore 1 8"/>
          <p:cNvCxnSpPr/>
          <p:nvPr/>
        </p:nvCxnSpPr>
        <p:spPr>
          <a:xfrm flipH="1">
            <a:off x="4880992" y="4365104"/>
            <a:ext cx="432048" cy="21602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0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188913"/>
            <a:ext cx="8856662" cy="7762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Analisi dati popolazione Marina di Cerveteri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8704" y="1844824"/>
            <a:ext cx="5184576" cy="3024336"/>
          </a:xfrm>
          <a:prstGeom prst="rect">
            <a:avLst/>
          </a:prstGeom>
        </p:spPr>
      </p:pic>
      <p:sp>
        <p:nvSpPr>
          <p:cNvPr id="30723" name="CasellaDiTesto 4"/>
          <p:cNvSpPr txBox="1">
            <a:spLocks noChangeArrowheads="1"/>
          </p:cNvSpPr>
          <p:nvPr/>
        </p:nvSpPr>
        <p:spPr bwMode="auto">
          <a:xfrm>
            <a:off x="2360613" y="1125538"/>
            <a:ext cx="5027612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400" b="1"/>
              <a:t>Vie ad alta densità di famiglie</a:t>
            </a:r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endParaRPr lang="it-IT" sz="2400" b="1"/>
          </a:p>
          <a:p>
            <a:r>
              <a:rPr lang="it-IT" sz="2400"/>
              <a:t>Totale abitanti </a:t>
            </a:r>
            <a:r>
              <a:rPr lang="it-IT" sz="2400" b="1"/>
              <a:t>9.012  </a:t>
            </a:r>
            <a:r>
              <a:rPr lang="it-IT" sz="2400"/>
              <a:t>famiglie</a:t>
            </a:r>
            <a:r>
              <a:rPr lang="it-IT" sz="2400" b="1"/>
              <a:t> 4.841</a:t>
            </a:r>
          </a:p>
          <a:p>
            <a:endParaRPr lang="it-IT" sz="2400" b="1"/>
          </a:p>
          <a:p>
            <a:r>
              <a:rPr lang="it-IT" sz="2400" b="1"/>
              <a:t>Componenti per famiglie   1,9  </a:t>
            </a:r>
            <a:endParaRPr lang="it-IT"/>
          </a:p>
          <a:p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32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260350"/>
            <a:ext cx="7975600" cy="647700"/>
          </a:xfrm>
          <a:noFill/>
        </p:spPr>
        <p:txBody>
          <a:bodyPr/>
          <a:lstStyle/>
          <a:p>
            <a:pPr marL="0" indent="0" algn="ctr">
              <a:buFont typeface="Wingdings" charset="0"/>
              <a:buNone/>
              <a:tabLst>
                <a:tab pos="292100" algn="l"/>
                <a:tab pos="635000" algn="l"/>
              </a:tabLst>
            </a:pPr>
            <a:r>
              <a:rPr lang="it-IT" sz="3200">
                <a:latin typeface="Arial" charset="0"/>
              </a:rPr>
              <a:t>Analisi dimensionale chiesa   </a:t>
            </a:r>
          </a:p>
          <a:p>
            <a:pPr marL="0" indent="0">
              <a:tabLst>
                <a:tab pos="292100" algn="l"/>
                <a:tab pos="635000" algn="l"/>
              </a:tabLst>
            </a:pPr>
            <a:endParaRPr lang="it-IT" i="1" u="sng">
              <a:latin typeface="Arial" charset="0"/>
            </a:endParaRPr>
          </a:p>
          <a:p>
            <a:pPr marL="0" indent="0">
              <a:tabLst>
                <a:tab pos="292100" algn="l"/>
                <a:tab pos="635000" algn="l"/>
              </a:tabLst>
            </a:pPr>
            <a:endParaRPr lang="it-IT">
              <a:latin typeface="Arial" charset="0"/>
            </a:endParaRPr>
          </a:p>
          <a:p>
            <a:pPr marL="0" indent="0">
              <a:tabLst>
                <a:tab pos="292100" algn="l"/>
                <a:tab pos="635000" algn="l"/>
              </a:tabLst>
            </a:pPr>
            <a:endParaRPr lang="it-IT">
              <a:latin typeface="Arial" charset="0"/>
            </a:endParaRPr>
          </a:p>
        </p:txBody>
      </p:sp>
      <p:pic>
        <p:nvPicPr>
          <p:cNvPr id="14340" name="Immagin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908720"/>
            <a:ext cx="424847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ttangolo 6"/>
          <p:cNvSpPr>
            <a:spLocks noChangeArrowheads="1"/>
          </p:cNvSpPr>
          <p:nvPr/>
        </p:nvSpPr>
        <p:spPr bwMode="auto">
          <a:xfrm>
            <a:off x="4808538" y="1125538"/>
            <a:ext cx="4681537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92100" algn="l"/>
                <a:tab pos="635000" algn="l"/>
              </a:tabLst>
            </a:pPr>
            <a:r>
              <a:rPr lang="it-IT" sz="2400" b="1" i="1" u="sng"/>
              <a:t>Superficie  chiesa</a:t>
            </a:r>
            <a:r>
              <a:rPr lang="it-IT" sz="2400" b="1" i="1"/>
              <a:t>   </a:t>
            </a:r>
            <a:endParaRPr lang="it-IT" sz="2400" b="1"/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superficie aula		 </a:t>
            </a:r>
            <a:r>
              <a:rPr lang="it-IT" sz="1800" b="1"/>
              <a:t>mq. 390</a:t>
            </a:r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superficie cappella feriale	 mq.   ----</a:t>
            </a:r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superficie sacrestia 	 mq.    50</a:t>
            </a:r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endParaRPr lang="it-IT"/>
          </a:p>
          <a:p>
            <a:pPr>
              <a:tabLst>
                <a:tab pos="292100" algn="l"/>
                <a:tab pos="635000" algn="l"/>
              </a:tabLst>
            </a:pPr>
            <a:r>
              <a:rPr lang="it-IT" sz="1800" b="1" i="1" u="sng"/>
              <a:t>Posti disponibili    </a:t>
            </a:r>
            <a:endParaRPr lang="it-IT" sz="1800" b="1"/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 con seduta (80+150+150) </a:t>
            </a:r>
            <a:r>
              <a:rPr lang="it-IT" sz="1800" b="1"/>
              <a:t>380 </a:t>
            </a:r>
            <a:r>
              <a:rPr lang="it-IT" sz="1800"/>
              <a:t>persone</a:t>
            </a:r>
            <a:endParaRPr lang="it-IT" sz="1800" b="1"/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 in piedi 		    50   persone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429000"/>
            <a:ext cx="3600400" cy="321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ttangolo 10"/>
          <p:cNvSpPr>
            <a:spLocks noChangeArrowheads="1"/>
          </p:cNvSpPr>
          <p:nvPr/>
        </p:nvSpPr>
        <p:spPr bwMode="auto">
          <a:xfrm>
            <a:off x="4160838" y="4149725"/>
            <a:ext cx="55451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92100" algn="l"/>
                <a:tab pos="635000" algn="l"/>
              </a:tabLst>
            </a:pPr>
            <a:r>
              <a:rPr lang="it-IT" sz="1800" b="1" i="1" u="sng"/>
              <a:t>Edilizia Culto CEI </a:t>
            </a:r>
          </a:p>
          <a:p>
            <a:pPr>
              <a:tabLst>
                <a:tab pos="292100" algn="l"/>
                <a:tab pos="635000" algn="l"/>
              </a:tabLst>
            </a:pPr>
            <a:endParaRPr lang="it-IT" sz="1800" b="1"/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 da 3.000 a 4.000 abitanti 	 mq. 415 (aula)</a:t>
            </a:r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 da 8.001 a 9.000 abitanti 	 mq. 700 (aula)</a:t>
            </a:r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 da 9.000 a10.000 abitanti	 mq  750 (aula)</a:t>
            </a:r>
          </a:p>
        </p:txBody>
      </p:sp>
    </p:spTree>
    <p:extLst>
      <p:ext uri="{BB962C8B-B14F-4D97-AF65-F5344CB8AC3E}">
        <p14:creationId xmlns:p14="http://schemas.microsoft.com/office/powerpoint/2010/main" val="135464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33375"/>
            <a:ext cx="7975600" cy="719138"/>
          </a:xfrm>
          <a:noFill/>
        </p:spPr>
        <p:txBody>
          <a:bodyPr/>
          <a:lstStyle/>
          <a:p>
            <a:pPr marL="0" indent="0" algn="ctr">
              <a:buFont typeface="Wingdings" charset="0"/>
              <a:buNone/>
              <a:tabLst>
                <a:tab pos="292100" algn="l"/>
                <a:tab pos="635000" algn="l"/>
              </a:tabLst>
            </a:pPr>
            <a:r>
              <a:rPr lang="it-IT" sz="3200">
                <a:latin typeface="Arial" charset="0"/>
              </a:rPr>
              <a:t> Analisi dimensionale chiesa   </a:t>
            </a:r>
          </a:p>
          <a:p>
            <a:pPr marL="0" indent="0">
              <a:tabLst>
                <a:tab pos="292100" algn="l"/>
                <a:tab pos="635000" algn="l"/>
              </a:tabLst>
            </a:pPr>
            <a:endParaRPr lang="it-IT" i="1" u="sng">
              <a:latin typeface="Arial" charset="0"/>
            </a:endParaRPr>
          </a:p>
          <a:p>
            <a:pPr marL="0" indent="0">
              <a:tabLst>
                <a:tab pos="292100" algn="l"/>
                <a:tab pos="635000" algn="l"/>
              </a:tabLst>
            </a:pPr>
            <a:endParaRPr lang="it-IT">
              <a:latin typeface="Arial" charset="0"/>
            </a:endParaRPr>
          </a:p>
          <a:p>
            <a:pPr marL="0" indent="0">
              <a:tabLst>
                <a:tab pos="292100" algn="l"/>
                <a:tab pos="635000" algn="l"/>
              </a:tabLst>
            </a:pPr>
            <a:endParaRPr lang="it-IT">
              <a:latin typeface="Arial" charset="0"/>
            </a:endParaRPr>
          </a:p>
        </p:txBody>
      </p:sp>
      <p:sp>
        <p:nvSpPr>
          <p:cNvPr id="34818" name="Rettangolo 6"/>
          <p:cNvSpPr>
            <a:spLocks noChangeArrowheads="1"/>
          </p:cNvSpPr>
          <p:nvPr/>
        </p:nvSpPr>
        <p:spPr bwMode="auto">
          <a:xfrm>
            <a:off x="5384800" y="1268413"/>
            <a:ext cx="4032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92100" algn="l"/>
                <a:tab pos="635000" algn="l"/>
              </a:tabLst>
            </a:pPr>
            <a:r>
              <a:rPr lang="it-IT" sz="1800" b="1" i="1" u="sng"/>
              <a:t>BACINO DI UTENZA</a:t>
            </a:r>
          </a:p>
          <a:p>
            <a:pPr>
              <a:tabLst>
                <a:tab pos="292100" algn="l"/>
                <a:tab pos="635000" algn="l"/>
              </a:tabLst>
            </a:pPr>
            <a:endParaRPr lang="it-IT" sz="800" b="1" i="1" u="sng"/>
          </a:p>
          <a:p>
            <a:pPr algn="just">
              <a:tabLst>
                <a:tab pos="292100" algn="l"/>
                <a:tab pos="635000" algn="l"/>
              </a:tabLst>
            </a:pPr>
            <a:r>
              <a:rPr lang="it-IT" sz="1800"/>
              <a:t>E</a:t>
            </a:r>
            <a:r>
              <a:rPr lang="ja-JP" altLang="it-IT" sz="1800"/>
              <a:t>’</a:t>
            </a:r>
            <a:r>
              <a:rPr lang="it-IT" altLang="ja-JP" sz="1800"/>
              <a:t> l</a:t>
            </a:r>
            <a:r>
              <a:rPr lang="ja-JP" altLang="it-IT" sz="1800"/>
              <a:t>’</a:t>
            </a:r>
            <a:r>
              <a:rPr lang="it-IT" altLang="ja-JP" sz="1800"/>
              <a:t>area dove sono insediati gli utenti effettivi del servizio religioso, anche se non coincide con la zona di influenza</a:t>
            </a:r>
            <a:r>
              <a:rPr lang="it-IT" altLang="ja-JP" sz="1400"/>
              <a:t>.</a:t>
            </a:r>
            <a:r>
              <a:rPr lang="it-IT" altLang="ja-JP" sz="1800" b="1" i="1" u="sng"/>
              <a:t> </a:t>
            </a:r>
            <a:endParaRPr lang="it-IT" altLang="ja-JP" sz="1800" b="1"/>
          </a:p>
          <a:p>
            <a:pPr>
              <a:tabLst>
                <a:tab pos="292100" algn="l"/>
                <a:tab pos="635000" algn="l"/>
              </a:tabLst>
            </a:pPr>
            <a:endParaRPr lang="it-IT"/>
          </a:p>
        </p:txBody>
      </p:sp>
      <p:sp>
        <p:nvSpPr>
          <p:cNvPr id="34819" name="Rettangolo 9"/>
          <p:cNvSpPr>
            <a:spLocks noChangeArrowheads="1"/>
          </p:cNvSpPr>
          <p:nvPr/>
        </p:nvSpPr>
        <p:spPr bwMode="auto">
          <a:xfrm>
            <a:off x="1497013" y="4868863"/>
            <a:ext cx="70596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92100" algn="l"/>
                <a:tab pos="635000" algn="l"/>
              </a:tabLst>
            </a:pPr>
            <a:r>
              <a:rPr lang="it-IT" sz="2400" b="1" i="1" u="sng"/>
              <a:t>Calcolo popolazione  del bacino </a:t>
            </a:r>
          </a:p>
          <a:p>
            <a:pPr>
              <a:tabLst>
                <a:tab pos="292100" algn="l"/>
                <a:tab pos="635000" algn="l"/>
              </a:tabLst>
            </a:pPr>
            <a:endParaRPr lang="it-IT" sz="1800" b="1"/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Popolazione residente Marina di Cerveteri		9.012 ab.</a:t>
            </a:r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r>
              <a:rPr lang="it-IT" sz="1800"/>
              <a:t> Popolazione Bacino Utenza (cerchio)		6.000 ab.</a:t>
            </a:r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endParaRPr lang="it-IT" sz="1800" b="1"/>
          </a:p>
          <a:p>
            <a:pPr>
              <a:buFontTx/>
              <a:buChar char="•"/>
              <a:tabLst>
                <a:tab pos="292100" algn="l"/>
                <a:tab pos="635000" algn="l"/>
              </a:tabLst>
            </a:pPr>
            <a:endParaRPr lang="it-IT" sz="1800" b="1"/>
          </a:p>
        </p:txBody>
      </p:sp>
      <p:sp>
        <p:nvSpPr>
          <p:cNvPr id="34820" name="Rettangolo 10"/>
          <p:cNvSpPr>
            <a:spLocks noChangeArrowheads="1"/>
          </p:cNvSpPr>
          <p:nvPr/>
        </p:nvSpPr>
        <p:spPr bwMode="auto">
          <a:xfrm>
            <a:off x="5457825" y="2852738"/>
            <a:ext cx="41751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92100" algn="l"/>
                <a:tab pos="635000" algn="l"/>
              </a:tabLst>
            </a:pPr>
            <a:r>
              <a:rPr lang="it-IT" sz="1800" b="1" i="1" u="sng"/>
              <a:t>ZONA DI  INFLUENZA</a:t>
            </a:r>
          </a:p>
          <a:p>
            <a:pPr algn="just">
              <a:tabLst>
                <a:tab pos="292100" algn="l"/>
                <a:tab pos="635000" algn="l"/>
              </a:tabLst>
            </a:pPr>
            <a:r>
              <a:rPr lang="it-IT" sz="1800"/>
              <a:t>In assenza di barriere  è dato dal raggio di azione (500 m.)  o di influenza,  misurato in distanza da percorrere a piedi o in macchina</a:t>
            </a:r>
            <a:r>
              <a:rPr lang="it-IT" sz="1800" b="1" i="1" u="sng"/>
              <a:t> </a:t>
            </a:r>
            <a:r>
              <a:rPr lang="it-IT" sz="1800"/>
              <a:t>(zona cerchio)</a:t>
            </a:r>
            <a:endParaRPr lang="it-IT" sz="1800" b="1"/>
          </a:p>
          <a:p>
            <a:pPr>
              <a:tabLst>
                <a:tab pos="292100" algn="l"/>
                <a:tab pos="635000" algn="l"/>
              </a:tabLst>
            </a:pPr>
            <a:endParaRPr lang="it-IT"/>
          </a:p>
        </p:txBody>
      </p:sp>
      <p:pic>
        <p:nvPicPr>
          <p:cNvPr id="15369" name="Picture 14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68760"/>
            <a:ext cx="475252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0" name="Connettore 2 14"/>
          <p:cNvCxnSpPr>
            <a:cxnSpLocks noChangeShapeType="1"/>
          </p:cNvCxnSpPr>
          <p:nvPr/>
        </p:nvCxnSpPr>
        <p:spPr bwMode="auto">
          <a:xfrm flipH="1">
            <a:off x="4160914" y="3140968"/>
            <a:ext cx="1080118" cy="21602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1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332656"/>
            <a:ext cx="5369021" cy="640871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04" y="2348880"/>
            <a:ext cx="3888432" cy="4032448"/>
          </a:xfrm>
          <a:prstGeom prst="rect">
            <a:avLst/>
          </a:prstGeom>
        </p:spPr>
      </p:pic>
      <p:sp>
        <p:nvSpPr>
          <p:cNvPr id="10" name="Freccia sinistra 9"/>
          <p:cNvSpPr/>
          <p:nvPr/>
        </p:nvSpPr>
        <p:spPr>
          <a:xfrm>
            <a:off x="6249144" y="1628800"/>
            <a:ext cx="720080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329264" y="1700808"/>
            <a:ext cx="76231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/>
              <a:t>9.012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362831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333375"/>
            <a:ext cx="9433048" cy="6191969"/>
          </a:xfrm>
        </p:spPr>
        <p:txBody>
          <a:bodyPr/>
          <a:lstStyle/>
          <a:p>
            <a:pPr marL="0" indent="0" algn="ctr">
              <a:buNone/>
              <a:tabLst>
                <a:tab pos="292100" algn="l"/>
                <a:tab pos="635000" algn="l"/>
              </a:tabLst>
              <a:defRPr/>
            </a:pPr>
            <a:r>
              <a:rPr lang="it-IT" sz="3200" b="1" dirty="0">
                <a:latin typeface="Arial" charset="0"/>
              </a:rPr>
              <a:t>Fedeli in rapporto </a:t>
            </a:r>
            <a:r>
              <a:rPr lang="it-IT" sz="3200" b="1" dirty="0" smtClean="0">
                <a:latin typeface="Arial" charset="0"/>
              </a:rPr>
              <a:t>alla popolazione</a:t>
            </a:r>
          </a:p>
          <a:p>
            <a:pPr marL="0" indent="0" algn="ctr">
              <a:buNone/>
              <a:tabLst>
                <a:tab pos="292100" algn="l"/>
                <a:tab pos="635000" algn="l"/>
              </a:tabLst>
              <a:defRPr/>
            </a:pPr>
            <a:endParaRPr lang="it-IT" sz="1200" dirty="0">
              <a:latin typeface="Arial" charset="0"/>
            </a:endParaRPr>
          </a:p>
          <a:p>
            <a:pPr>
              <a:lnSpc>
                <a:spcPts val="2440"/>
              </a:lnSpc>
              <a:spcBef>
                <a:spcPts val="0"/>
              </a:spcBef>
              <a:tabLst>
                <a:tab pos="292100" algn="l"/>
                <a:tab pos="635000" algn="l"/>
              </a:tabLst>
              <a:defRPr/>
            </a:pPr>
            <a:r>
              <a:rPr lang="it-IT" sz="1800" dirty="0" smtClean="0"/>
              <a:t>il</a:t>
            </a:r>
            <a:r>
              <a:rPr lang="it-IT" sz="3200" dirty="0" smtClean="0"/>
              <a:t> </a:t>
            </a:r>
            <a:r>
              <a:rPr lang="it-IT" sz="1800" dirty="0"/>
              <a:t>71,1% degli </a:t>
            </a:r>
            <a:r>
              <a:rPr lang="it-IT" sz="1800" dirty="0" smtClean="0"/>
              <a:t>Italia (Eurispes)   </a:t>
            </a:r>
            <a:r>
              <a:rPr lang="it-IT" sz="1800" dirty="0"/>
              <a:t>si dichiara cristiano </a:t>
            </a:r>
            <a:endParaRPr lang="it-IT" sz="1800" dirty="0" smtClean="0"/>
          </a:p>
          <a:p>
            <a:pPr>
              <a:lnSpc>
                <a:spcPts val="2440"/>
              </a:lnSpc>
              <a:spcBef>
                <a:spcPts val="0"/>
              </a:spcBef>
              <a:tabLst>
                <a:tab pos="292100" algn="l"/>
                <a:tab pos="635000" algn="l"/>
              </a:tabLst>
              <a:defRPr/>
            </a:pPr>
            <a:r>
              <a:rPr lang="it-IT" sz="1800" dirty="0" smtClean="0"/>
              <a:t>il </a:t>
            </a:r>
            <a:r>
              <a:rPr lang="it-IT" sz="1800" dirty="0"/>
              <a:t>20,5%,  si reca a messa ogni domenica </a:t>
            </a:r>
            <a:endParaRPr lang="it-IT" sz="1800" dirty="0" smtClean="0"/>
          </a:p>
          <a:p>
            <a:pPr>
              <a:lnSpc>
                <a:spcPts val="2440"/>
              </a:lnSpc>
              <a:spcBef>
                <a:spcPts val="0"/>
              </a:spcBef>
              <a:defRPr/>
            </a:pPr>
            <a:r>
              <a:rPr lang="it-IT" sz="2000" dirty="0" smtClean="0"/>
              <a:t> </a:t>
            </a:r>
            <a:r>
              <a:rPr lang="it-IT" sz="2000" b="1" dirty="0" smtClean="0"/>
              <a:t>1.850 </a:t>
            </a:r>
            <a:r>
              <a:rPr lang="it-IT" sz="1800" dirty="0" smtClean="0"/>
              <a:t>persone di media a Marina di Cerveteri secondo i 9.012 abitanti </a:t>
            </a:r>
          </a:p>
          <a:p>
            <a:pPr marL="0" indent="0">
              <a:lnSpc>
                <a:spcPts val="2440"/>
              </a:lnSpc>
              <a:spcBef>
                <a:spcPts val="0"/>
              </a:spcBef>
              <a:buNone/>
              <a:defRPr/>
            </a:pPr>
            <a:endParaRPr lang="it-IT" sz="1800" dirty="0">
              <a:latin typeface="Arial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92100" algn="l"/>
                <a:tab pos="635000" algn="l"/>
              </a:tabLst>
            </a:pPr>
            <a:r>
              <a:rPr lang="it-IT" sz="1800" b="1" i="1" u="sng" dirty="0" smtClean="0"/>
              <a:t>Calcolo popolazione del bacino </a:t>
            </a:r>
            <a:r>
              <a:rPr lang="it-IT" sz="1800" dirty="0" smtClean="0"/>
              <a:t> </a:t>
            </a:r>
          </a:p>
          <a:p>
            <a:pPr marL="228600" indent="-228600">
              <a:spcBef>
                <a:spcPts val="0"/>
              </a:spcBef>
              <a:tabLst>
                <a:tab pos="292100" algn="l"/>
                <a:tab pos="635000" algn="l"/>
              </a:tabLst>
            </a:pPr>
            <a:r>
              <a:rPr lang="it-IT" sz="1800" dirty="0" smtClean="0"/>
              <a:t>1) Popolazione B.U. </a:t>
            </a:r>
            <a:r>
              <a:rPr lang="it-IT" sz="1800" dirty="0"/>
              <a:t> </a:t>
            </a:r>
            <a:r>
              <a:rPr lang="it-IT" sz="1800" dirty="0" smtClean="0"/>
              <a:t> 6.000 (meno 0/sei anni, 6%) x 94%</a:t>
            </a:r>
            <a:r>
              <a:rPr lang="it-IT" sz="1800" dirty="0"/>
              <a:t> </a:t>
            </a:r>
            <a:r>
              <a:rPr lang="it-IT" sz="1800" dirty="0" smtClean="0"/>
              <a:t>            </a:t>
            </a:r>
            <a:r>
              <a:rPr lang="it-IT" b="1" dirty="0" smtClean="0"/>
              <a:t>5.640</a:t>
            </a:r>
            <a:r>
              <a:rPr lang="it-IT" sz="1800" b="1" dirty="0" smtClean="0"/>
              <a:t> </a:t>
            </a:r>
            <a:r>
              <a:rPr lang="it-IT" sz="1800" dirty="0" smtClean="0"/>
              <a:t>unità</a:t>
            </a:r>
          </a:p>
          <a:p>
            <a:pPr marL="228600" indent="-228600">
              <a:spcBef>
                <a:spcPts val="0"/>
              </a:spcBef>
              <a:tabLst>
                <a:tab pos="292100" algn="l"/>
                <a:tab pos="635000" algn="l"/>
              </a:tabLst>
            </a:pPr>
            <a:r>
              <a:rPr lang="it-IT" sz="1800" dirty="0" smtClean="0"/>
              <a:t>2) Popolazione d</a:t>
            </a:r>
            <a:r>
              <a:rPr lang="ja-JP" altLang="it-IT" sz="1800" dirty="0" smtClean="0"/>
              <a:t>’</a:t>
            </a:r>
            <a:r>
              <a:rPr lang="it-IT" sz="1800" dirty="0" smtClean="0"/>
              <a:t>influenza Marina di Cerveteri 3.000 x 94%x20       </a:t>
            </a:r>
            <a:r>
              <a:rPr lang="it-IT" b="1" dirty="0" smtClean="0"/>
              <a:t>564 </a:t>
            </a:r>
            <a:r>
              <a:rPr lang="it-IT" sz="1800" dirty="0" smtClean="0"/>
              <a:t>unità</a:t>
            </a:r>
          </a:p>
          <a:p>
            <a:pPr marL="228600" indent="-228600">
              <a:spcBef>
                <a:spcPts val="0"/>
              </a:spcBef>
              <a:tabLst>
                <a:tab pos="292100" algn="l"/>
                <a:tab pos="635000" algn="l"/>
              </a:tabLst>
            </a:pPr>
            <a:r>
              <a:rPr lang="it-IT" sz="1400" dirty="0" smtClean="0"/>
              <a:t>  Distanza,  auto, parcheggio, affollamento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  <a:tab pos="635000" algn="l"/>
              </a:tabLst>
            </a:pPr>
            <a:endParaRPr lang="it-IT" sz="1400" dirty="0" smtClean="0"/>
          </a:p>
          <a:p>
            <a:pPr marL="0" indent="0">
              <a:spcBef>
                <a:spcPts val="0"/>
              </a:spcBef>
              <a:buNone/>
              <a:tabLst>
                <a:tab pos="292100" algn="l"/>
                <a:tab pos="635000" algn="l"/>
              </a:tabLst>
            </a:pPr>
            <a:endParaRPr lang="it-IT" sz="1400" dirty="0" smtClean="0"/>
          </a:p>
          <a:p>
            <a:pPr marL="0" indent="0">
              <a:spcBef>
                <a:spcPts val="0"/>
              </a:spcBef>
              <a:buNone/>
              <a:tabLst>
                <a:tab pos="292100" algn="l"/>
                <a:tab pos="635000" algn="l"/>
              </a:tabLst>
            </a:pPr>
            <a:r>
              <a:rPr lang="it-IT" sz="1800" b="1" i="1" u="sng" dirty="0" smtClean="0"/>
              <a:t>Fedeli potenziali popolazione </a:t>
            </a:r>
            <a:r>
              <a:rPr lang="it-IT" sz="1800" dirty="0" smtClean="0"/>
              <a:t> 6.204x 20,5% </a:t>
            </a:r>
            <a:r>
              <a:rPr lang="it-IT" sz="1800" b="1" dirty="0" smtClean="0"/>
              <a:t>= </a:t>
            </a:r>
            <a:r>
              <a:rPr lang="it-IT" sz="1800" dirty="0" smtClean="0"/>
              <a:t> </a:t>
            </a:r>
            <a:r>
              <a:rPr lang="it-IT" b="1" dirty="0" smtClean="0"/>
              <a:t>1.271 </a:t>
            </a:r>
            <a:r>
              <a:rPr lang="it-IT" sz="1800" b="1" dirty="0" smtClean="0"/>
              <a:t>unità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  <a:tab pos="635000" algn="l"/>
              </a:tabLst>
            </a:pPr>
            <a:endParaRPr lang="it-IT" sz="800" b="1" dirty="0"/>
          </a:p>
          <a:p>
            <a:pPr marL="228600" indent="-228600">
              <a:spcBef>
                <a:spcPts val="0"/>
              </a:spcBef>
              <a:tabLst>
                <a:tab pos="292100" algn="l"/>
                <a:tab pos="635000" algn="l"/>
              </a:tabLst>
            </a:pPr>
            <a:r>
              <a:rPr lang="it-IT" sz="2800" b="1" dirty="0" smtClean="0"/>
              <a:t>800</a:t>
            </a:r>
            <a:r>
              <a:rPr lang="it-IT" i="1" dirty="0" smtClean="0"/>
              <a:t> </a:t>
            </a:r>
            <a:r>
              <a:rPr lang="it-IT" sz="1800" i="1" dirty="0" smtClean="0"/>
              <a:t>Fedeli  che partecipano alla messa 2016/2017</a:t>
            </a:r>
            <a:r>
              <a:rPr lang="it-IT" sz="1800" dirty="0" smtClean="0"/>
              <a:t> (1 volta a settimana, di media)</a:t>
            </a:r>
          </a:p>
          <a:p>
            <a:pPr marL="0" indent="0">
              <a:spcBef>
                <a:spcPts val="0"/>
              </a:spcBef>
              <a:buNone/>
              <a:tabLst>
                <a:tab pos="292100" algn="l"/>
                <a:tab pos="635000" algn="l"/>
              </a:tabLst>
            </a:pPr>
            <a:r>
              <a:rPr lang="it-IT" sz="1800" dirty="0" smtClean="0"/>
              <a:t> </a:t>
            </a:r>
            <a:endParaRPr lang="it-IT" sz="800" b="1" dirty="0" smtClean="0"/>
          </a:p>
          <a:p>
            <a:pPr>
              <a:lnSpc>
                <a:spcPts val="2440"/>
              </a:lnSpc>
              <a:spcBef>
                <a:spcPts val="0"/>
              </a:spcBef>
              <a:defRPr/>
            </a:pPr>
            <a:r>
              <a:rPr lang="it-IT" b="1" dirty="0">
                <a:latin typeface="Arial" charset="0"/>
              </a:rPr>
              <a:t>430 </a:t>
            </a:r>
            <a:r>
              <a:rPr lang="it-IT" sz="1800" dirty="0">
                <a:latin typeface="Arial" charset="0"/>
              </a:rPr>
              <a:t>Max posti occupabili in  </a:t>
            </a:r>
            <a:r>
              <a:rPr lang="it-IT" sz="1800" dirty="0" smtClean="0">
                <a:latin typeface="Arial" charset="0"/>
              </a:rPr>
              <a:t>Chiesa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47388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15925" y="1196975"/>
            <a:ext cx="8736013" cy="1894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898525">
              <a:lnSpc>
                <a:spcPts val="2200"/>
              </a:lnSpc>
              <a:defRPr/>
            </a:pPr>
            <a:endParaRPr lang="it-IT" sz="2400" b="1" dirty="0">
              <a:ea typeface="+mn-ea"/>
              <a:cs typeface="+mn-cs"/>
            </a:endParaRPr>
          </a:p>
          <a:p>
            <a:pPr algn="ctr" defTabSz="898525">
              <a:lnSpc>
                <a:spcPts val="2200"/>
              </a:lnSpc>
              <a:defRPr/>
            </a:pPr>
            <a:endParaRPr lang="it-IT" sz="2400" b="1" dirty="0">
              <a:ea typeface="+mn-ea"/>
              <a:cs typeface="+mn-cs"/>
            </a:endParaRPr>
          </a:p>
          <a:p>
            <a:pPr algn="ctr">
              <a:defRPr/>
            </a:pPr>
            <a:endParaRPr lang="it-IT" sz="2800" b="1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endParaRPr lang="it-IT" sz="1800" b="1" dirty="0"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it-IT" sz="2400" b="1" dirty="0">
              <a:latin typeface="+mn-lt"/>
              <a:ea typeface="+mn-ea"/>
              <a:cs typeface="+mn-cs"/>
            </a:endParaRPr>
          </a:p>
          <a:p>
            <a:pPr marL="1520825" defTabSz="898525">
              <a:lnSpc>
                <a:spcPts val="2200"/>
              </a:lnSpc>
              <a:defRPr/>
            </a:pPr>
            <a:endParaRPr lang="it-IT" sz="1400" dirty="0">
              <a:ea typeface="+mn-ea"/>
              <a:cs typeface="+mn-cs"/>
            </a:endParaRPr>
          </a:p>
        </p:txBody>
      </p:sp>
      <p:sp>
        <p:nvSpPr>
          <p:cNvPr id="4099" name="CasellaDiTesto 7"/>
          <p:cNvSpPr txBox="1">
            <a:spLocks noChangeArrowheads="1"/>
          </p:cNvSpPr>
          <p:nvPr/>
        </p:nvSpPr>
        <p:spPr bwMode="auto">
          <a:xfrm>
            <a:off x="632520" y="260648"/>
            <a:ext cx="8856984" cy="623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800" b="1" dirty="0" smtClean="0">
                <a:solidFill>
                  <a:srgbClr val="000090"/>
                </a:solidFill>
              </a:rPr>
              <a:t>Programma Assemblea </a:t>
            </a:r>
          </a:p>
          <a:p>
            <a:pPr algn="ctr"/>
            <a:r>
              <a:rPr lang="it-IT" sz="2800" b="1" dirty="0" smtClean="0">
                <a:solidFill>
                  <a:srgbClr val="000090"/>
                </a:solidFill>
              </a:rPr>
              <a:t>aprile  2017</a:t>
            </a:r>
          </a:p>
          <a:p>
            <a:pPr algn="ctr"/>
            <a:endParaRPr lang="it-IT" sz="2800" b="1" dirty="0">
              <a:solidFill>
                <a:srgbClr val="000090"/>
              </a:solidFill>
            </a:endParaRPr>
          </a:p>
          <a:p>
            <a:pPr algn="ctr"/>
            <a:endParaRPr lang="it-IT" sz="800" b="1" dirty="0">
              <a:solidFill>
                <a:srgbClr val="000090"/>
              </a:solidFill>
            </a:endParaRPr>
          </a:p>
          <a:p>
            <a:endParaRPr lang="it-IT" sz="1400" b="1" dirty="0">
              <a:solidFill>
                <a:srgbClr val="000090"/>
              </a:solidFill>
            </a:endParaRPr>
          </a:p>
          <a:p>
            <a:r>
              <a:rPr lang="it-IT" sz="2000" b="1" u="sng" dirty="0" smtClean="0">
                <a:solidFill>
                  <a:srgbClr val="000090"/>
                </a:solidFill>
              </a:rPr>
              <a:t>1 –  </a:t>
            </a:r>
            <a:r>
              <a:rPr lang="it-IT" sz="2000" b="1" u="sng" dirty="0">
                <a:solidFill>
                  <a:srgbClr val="000090"/>
                </a:solidFill>
              </a:rPr>
              <a:t>A</a:t>
            </a:r>
            <a:r>
              <a:rPr lang="it-IT" sz="2000" b="1" u="sng" dirty="0" smtClean="0">
                <a:solidFill>
                  <a:srgbClr val="000090"/>
                </a:solidFill>
              </a:rPr>
              <a:t>ttività</a:t>
            </a:r>
          </a:p>
          <a:p>
            <a:pPr>
              <a:lnSpc>
                <a:spcPct val="100000"/>
              </a:lnSpc>
            </a:pPr>
            <a:endParaRPr lang="it-IT" sz="800" b="1" i="1" dirty="0" smtClean="0">
              <a:solidFill>
                <a:srgbClr val="000090"/>
              </a:solidFill>
            </a:endParaRP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dirty="0" smtClean="0">
                <a:solidFill>
                  <a:srgbClr val="000090"/>
                </a:solidFill>
              </a:rPr>
              <a:t>  Federica/Angelo – </a:t>
            </a:r>
            <a:r>
              <a:rPr lang="it-IT" sz="1800" b="1" i="1" dirty="0" smtClean="0">
                <a:solidFill>
                  <a:srgbClr val="000090"/>
                </a:solidFill>
              </a:rPr>
              <a:t>“ Incontri famiglie”</a:t>
            </a: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b="1" i="1" dirty="0">
                <a:solidFill>
                  <a:srgbClr val="000090"/>
                </a:solidFill>
              </a:rPr>
              <a:t> </a:t>
            </a:r>
            <a:r>
              <a:rPr lang="it-IT" sz="1800" b="1" i="1" dirty="0" smtClean="0">
                <a:solidFill>
                  <a:srgbClr val="000090"/>
                </a:solidFill>
              </a:rPr>
              <a:t> </a:t>
            </a:r>
            <a:r>
              <a:rPr lang="it-IT" sz="1800" dirty="0" smtClean="0">
                <a:solidFill>
                  <a:srgbClr val="000090"/>
                </a:solidFill>
              </a:rPr>
              <a:t>Nicole </a:t>
            </a:r>
            <a:r>
              <a:rPr lang="mr-IN" sz="1800" dirty="0" smtClean="0">
                <a:solidFill>
                  <a:srgbClr val="000090"/>
                </a:solidFill>
              </a:rPr>
              <a:t>–</a:t>
            </a:r>
            <a:r>
              <a:rPr lang="it-IT" sz="1800" dirty="0" smtClean="0">
                <a:solidFill>
                  <a:srgbClr val="000090"/>
                </a:solidFill>
              </a:rPr>
              <a:t> serate </a:t>
            </a:r>
            <a:r>
              <a:rPr lang="it-IT" sz="1800" b="1" i="1" dirty="0" smtClean="0">
                <a:solidFill>
                  <a:srgbClr val="000090"/>
                </a:solidFill>
              </a:rPr>
              <a:t>“Cinema Insieme”</a:t>
            </a:r>
            <a:endParaRPr lang="it-IT" sz="1800" b="1" i="1" dirty="0">
              <a:solidFill>
                <a:srgbClr val="000090"/>
              </a:solidFill>
            </a:endParaRP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dirty="0">
                <a:solidFill>
                  <a:srgbClr val="000090"/>
                </a:solidFill>
              </a:rPr>
              <a:t>  </a:t>
            </a:r>
            <a:r>
              <a:rPr lang="it-IT" sz="1800" dirty="0" smtClean="0">
                <a:solidFill>
                  <a:srgbClr val="000090"/>
                </a:solidFill>
              </a:rPr>
              <a:t>Fulvio </a:t>
            </a:r>
            <a:r>
              <a:rPr lang="mr-IN" sz="1800" dirty="0" smtClean="0">
                <a:solidFill>
                  <a:srgbClr val="000090"/>
                </a:solidFill>
              </a:rPr>
              <a:t>–</a:t>
            </a:r>
            <a:r>
              <a:rPr lang="it-IT" sz="1800" dirty="0" smtClean="0">
                <a:solidFill>
                  <a:srgbClr val="000090"/>
                </a:solidFill>
              </a:rPr>
              <a:t> Lavori manutenzione Chiesa/</a:t>
            </a:r>
            <a:r>
              <a:rPr lang="it-IT" sz="1800" dirty="0">
                <a:solidFill>
                  <a:srgbClr val="000090"/>
                </a:solidFill>
              </a:rPr>
              <a:t>O</a:t>
            </a:r>
            <a:r>
              <a:rPr lang="it-IT" sz="1800" dirty="0" smtClean="0">
                <a:solidFill>
                  <a:srgbClr val="000090"/>
                </a:solidFill>
              </a:rPr>
              <a:t>ratorio</a:t>
            </a: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b="1" i="1" dirty="0">
                <a:solidFill>
                  <a:srgbClr val="000090"/>
                </a:solidFill>
              </a:rPr>
              <a:t> </a:t>
            </a:r>
            <a:r>
              <a:rPr lang="it-IT" sz="1800" dirty="0" smtClean="0">
                <a:solidFill>
                  <a:srgbClr val="000090"/>
                </a:solidFill>
              </a:rPr>
              <a:t> Daniele/Fulvio </a:t>
            </a:r>
            <a:r>
              <a:rPr lang="it-IT" sz="1800" b="1" i="1" dirty="0" smtClean="0">
                <a:solidFill>
                  <a:srgbClr val="000090"/>
                </a:solidFill>
              </a:rPr>
              <a:t>“Il nostro territorio” </a:t>
            </a:r>
            <a:r>
              <a:rPr lang="it-IT" sz="1800" dirty="0" smtClean="0">
                <a:solidFill>
                  <a:srgbClr val="000090"/>
                </a:solidFill>
              </a:rPr>
              <a:t>(collaborazione con  Ambito Caritas)</a:t>
            </a: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endParaRPr lang="it-IT" sz="800" b="1" i="1" dirty="0" smtClean="0">
              <a:solidFill>
                <a:srgbClr val="000090"/>
              </a:solidFill>
            </a:endParaRPr>
          </a:p>
          <a:p>
            <a:pPr marL="914400" lvl="2" indent="-914400">
              <a:lnSpc>
                <a:spcPct val="100000"/>
              </a:lnSpc>
            </a:pPr>
            <a:r>
              <a:rPr lang="it-IT" sz="2000" b="1" u="sng" dirty="0">
                <a:solidFill>
                  <a:srgbClr val="000090"/>
                </a:solidFill>
              </a:rPr>
              <a:t>2</a:t>
            </a:r>
            <a:r>
              <a:rPr lang="it-IT" sz="2000" b="1" u="sng" dirty="0" smtClean="0">
                <a:solidFill>
                  <a:srgbClr val="000090"/>
                </a:solidFill>
              </a:rPr>
              <a:t> </a:t>
            </a:r>
            <a:r>
              <a:rPr lang="it-IT" sz="2000" b="1" u="sng" dirty="0">
                <a:solidFill>
                  <a:srgbClr val="000090"/>
                </a:solidFill>
              </a:rPr>
              <a:t>–  </a:t>
            </a:r>
            <a:r>
              <a:rPr lang="it-IT" sz="2000" b="1" u="sng" dirty="0" smtClean="0">
                <a:solidFill>
                  <a:srgbClr val="000090"/>
                </a:solidFill>
              </a:rPr>
              <a:t>Progetti 2018</a:t>
            </a:r>
            <a:endParaRPr lang="it-IT" sz="2000" b="1" u="sng" dirty="0">
              <a:solidFill>
                <a:srgbClr val="000090"/>
              </a:solidFill>
            </a:endParaRPr>
          </a:p>
          <a:p>
            <a:pPr marL="914400" lvl="2" indent="0">
              <a:lnSpc>
                <a:spcPct val="100000"/>
              </a:lnSpc>
            </a:pPr>
            <a:endParaRPr lang="it-IT" sz="800" b="1" i="1" dirty="0">
              <a:solidFill>
                <a:srgbClr val="000090"/>
              </a:solidFill>
            </a:endParaRP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dirty="0">
                <a:solidFill>
                  <a:srgbClr val="000090"/>
                </a:solidFill>
              </a:rPr>
              <a:t>  </a:t>
            </a:r>
            <a:r>
              <a:rPr lang="it-IT" sz="1800" dirty="0" smtClean="0">
                <a:solidFill>
                  <a:srgbClr val="000090"/>
                </a:solidFill>
                <a:latin typeface="Arial"/>
                <a:cs typeface="Arial"/>
              </a:rPr>
              <a:t>Natalia/Fulvio</a:t>
            </a:r>
            <a:r>
              <a:rPr lang="it-IT" sz="1800" i="1" dirty="0" smtClean="0">
                <a:solidFill>
                  <a:srgbClr val="000090"/>
                </a:solidFill>
                <a:latin typeface="Arial"/>
                <a:cs typeface="Arial"/>
              </a:rPr>
              <a:t> “Sala Multimediale per ragazzi, giovani, adulti e anziani”</a:t>
            </a:r>
            <a:endParaRPr lang="it-IT" sz="1800" i="1" dirty="0">
              <a:solidFill>
                <a:srgbClr val="000090"/>
              </a:solidFill>
            </a:endParaRP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dirty="0" smtClean="0">
                <a:solidFill>
                  <a:srgbClr val="000090"/>
                </a:solidFill>
              </a:rPr>
              <a:t>  Daniela/Paola </a:t>
            </a:r>
            <a:r>
              <a:rPr lang="it-IT" altLang="it-IT" sz="1800" b="1" i="1" dirty="0" smtClean="0">
                <a:solidFill>
                  <a:srgbClr val="000090"/>
                </a:solidFill>
                <a:latin typeface="Arial"/>
                <a:cs typeface="Arial"/>
              </a:rPr>
              <a:t>“</a:t>
            </a:r>
            <a:r>
              <a:rPr lang="it-IT" altLang="it-IT" sz="1800" b="1" i="1" dirty="0">
                <a:solidFill>
                  <a:srgbClr val="000090"/>
                </a:solidFill>
                <a:latin typeface="Arial"/>
                <a:cs typeface="Arial"/>
              </a:rPr>
              <a:t>Assistenza anziani </a:t>
            </a:r>
            <a:r>
              <a:rPr lang="it-IT" altLang="it-IT" sz="1800" b="1" i="1" dirty="0" smtClean="0">
                <a:solidFill>
                  <a:srgbClr val="000090"/>
                </a:solidFill>
                <a:latin typeface="Arial"/>
                <a:cs typeface="Arial"/>
              </a:rPr>
              <a:t>”</a:t>
            </a:r>
          </a:p>
          <a:p>
            <a:pPr marL="914400" lvl="2" indent="0">
              <a:lnSpc>
                <a:spcPct val="100000"/>
              </a:lnSpc>
            </a:pPr>
            <a:r>
              <a:rPr lang="it-IT" sz="1800" b="1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it-IT" sz="800" b="1" dirty="0" smtClean="0">
              <a:solidFill>
                <a:srgbClr val="000090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000090"/>
                </a:solidFill>
              </a:rPr>
              <a:t>3</a:t>
            </a:r>
            <a:r>
              <a:rPr lang="it-IT" sz="2000" b="1" dirty="0" smtClean="0">
                <a:solidFill>
                  <a:srgbClr val="000090"/>
                </a:solidFill>
              </a:rPr>
              <a:t> </a:t>
            </a:r>
            <a:r>
              <a:rPr lang="it-IT" sz="2000" b="1" dirty="0">
                <a:solidFill>
                  <a:srgbClr val="000090"/>
                </a:solidFill>
              </a:rPr>
              <a:t>– A</a:t>
            </a:r>
            <a:r>
              <a:rPr lang="it-IT" sz="2000" b="1" dirty="0" smtClean="0">
                <a:solidFill>
                  <a:srgbClr val="000090"/>
                </a:solidFill>
              </a:rPr>
              <a:t>ssemblea </a:t>
            </a:r>
            <a:endParaRPr lang="it-IT" sz="2000" b="1" dirty="0">
              <a:solidFill>
                <a:srgbClr val="000090"/>
              </a:solidFill>
            </a:endParaRPr>
          </a:p>
          <a:p>
            <a:pPr>
              <a:lnSpc>
                <a:spcPct val="100000"/>
              </a:lnSpc>
            </a:pPr>
            <a:endParaRPr lang="it-IT" sz="800" b="1" i="1" u="sng" dirty="0">
              <a:solidFill>
                <a:srgbClr val="000090"/>
              </a:solidFill>
            </a:endParaRP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dirty="0">
                <a:solidFill>
                  <a:srgbClr val="000090"/>
                </a:solidFill>
              </a:rPr>
              <a:t>  </a:t>
            </a:r>
            <a:r>
              <a:rPr lang="it-IT" sz="1800" dirty="0" smtClean="0">
                <a:solidFill>
                  <a:srgbClr val="000090"/>
                </a:solidFill>
              </a:rPr>
              <a:t>Pina /Remo  “Anagrafica </a:t>
            </a:r>
            <a:r>
              <a:rPr lang="it-IT" sz="1800" dirty="0">
                <a:solidFill>
                  <a:srgbClr val="000090"/>
                </a:solidFill>
              </a:rPr>
              <a:t>Onlus”</a:t>
            </a:r>
            <a:endParaRPr lang="it-IT" sz="800" dirty="0">
              <a:solidFill>
                <a:srgbClr val="000090"/>
              </a:solidFill>
            </a:endParaRPr>
          </a:p>
          <a:p>
            <a:pPr lvl="2">
              <a:lnSpc>
                <a:spcPct val="100000"/>
              </a:lnSpc>
              <a:buFont typeface="Wingdings" charset="0"/>
              <a:buChar char="v"/>
            </a:pPr>
            <a:r>
              <a:rPr lang="it-IT" sz="1800" dirty="0" smtClean="0">
                <a:solidFill>
                  <a:srgbClr val="000090"/>
                </a:solidFill>
              </a:rPr>
              <a:t>  Fulvio “Gestione Onlus”</a:t>
            </a:r>
          </a:p>
          <a:p>
            <a:pPr>
              <a:lnSpc>
                <a:spcPct val="100000"/>
              </a:lnSpc>
            </a:pPr>
            <a:endParaRPr lang="it-IT" sz="1800" dirty="0">
              <a:solidFill>
                <a:srgbClr val="000090"/>
              </a:solidFill>
            </a:endParaRPr>
          </a:p>
          <a:p>
            <a:pPr>
              <a:buFont typeface="Wingdings" charset="0"/>
              <a:buChar char="v"/>
            </a:pPr>
            <a:endParaRPr lang="it-IT" sz="1100" dirty="0">
              <a:solidFill>
                <a:srgbClr val="00009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0090"/>
                </a:solidFill>
              </a:rPr>
              <a:t>Conclude Don Domenico e cena delle famiglie</a:t>
            </a:r>
            <a:endParaRPr lang="it-IT" sz="2400" b="1" dirty="0">
              <a:solidFill>
                <a:srgbClr val="000090"/>
              </a:solidFill>
            </a:endParaRPr>
          </a:p>
        </p:txBody>
      </p:sp>
      <p:pic>
        <p:nvPicPr>
          <p:cNvPr id="5" name="Picture 4" descr="C:\Users\fulvio\Desktop\logochiesa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" y="0"/>
            <a:ext cx="97656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1" y="32828"/>
            <a:ext cx="992560" cy="9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86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32520" y="476672"/>
            <a:ext cx="8712968" cy="725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 smtClean="0"/>
          </a:p>
          <a:p>
            <a:pPr algn="ctr"/>
            <a:r>
              <a:rPr lang="it-IT" sz="2800" dirty="0" smtClean="0"/>
              <a:t>La messa principale Domenica mattina</a:t>
            </a:r>
          </a:p>
          <a:p>
            <a:pPr algn="ctr"/>
            <a:r>
              <a:rPr lang="it-IT" sz="1800" dirty="0" smtClean="0"/>
              <a:t>(Ricerca sulla  scelta dei fedeli)</a:t>
            </a:r>
          </a:p>
          <a:p>
            <a:pPr algn="just"/>
            <a:endParaRPr lang="it-IT" sz="1800" dirty="0" smtClean="0"/>
          </a:p>
          <a:p>
            <a:pPr algn="just"/>
            <a:endParaRPr lang="it-IT" sz="1800" dirty="0"/>
          </a:p>
          <a:p>
            <a:pPr marL="285750" indent="-285750" algn="just">
              <a:buFontTx/>
              <a:buChar char="-"/>
            </a:pPr>
            <a:r>
              <a:rPr lang="it-IT" sz="1800" b="1" dirty="0" smtClean="0"/>
              <a:t>La prima </a:t>
            </a:r>
            <a:r>
              <a:rPr lang="it-IT" sz="1800" dirty="0"/>
              <a:t>riguarda l’originalità percepita </a:t>
            </a:r>
            <a:r>
              <a:rPr lang="it-IT" sz="1800" dirty="0" smtClean="0"/>
              <a:t>nella celebrazione </a:t>
            </a:r>
            <a:r>
              <a:rPr lang="it-IT" sz="1800" dirty="0"/>
              <a:t>(omelie, </a:t>
            </a:r>
            <a:r>
              <a:rPr lang="it-IT" sz="1800" dirty="0" smtClean="0"/>
              <a:t>canti) </a:t>
            </a:r>
            <a:r>
              <a:rPr lang="it-IT" sz="1800" dirty="0"/>
              <a:t>e, per </a:t>
            </a:r>
            <a:r>
              <a:rPr lang="it-IT" sz="1800" dirty="0" smtClean="0"/>
              <a:t>le </a:t>
            </a:r>
            <a:r>
              <a:rPr lang="it-IT" sz="1800" dirty="0"/>
              <a:t>informazioni sulle attività svolte in parrocchia.   </a:t>
            </a:r>
            <a:endParaRPr lang="it-IT" sz="1800" dirty="0" smtClean="0"/>
          </a:p>
          <a:p>
            <a:pPr marL="285750" indent="-285750" algn="just">
              <a:buFontTx/>
              <a:buChar char="-"/>
            </a:pPr>
            <a:endParaRPr lang="it-IT" sz="400" dirty="0"/>
          </a:p>
          <a:p>
            <a:pPr marL="285750" indent="-285750" algn="just">
              <a:buFontTx/>
              <a:buChar char="-"/>
            </a:pPr>
            <a:r>
              <a:rPr lang="it-IT" sz="1800" b="1" dirty="0" smtClean="0"/>
              <a:t>La </a:t>
            </a:r>
            <a:r>
              <a:rPr lang="it-IT" sz="1800" b="1" dirty="0"/>
              <a:t>seconda ragione </a:t>
            </a:r>
            <a:r>
              <a:rPr lang="it-IT" sz="1800" dirty="0" smtClean="0"/>
              <a:t>è </a:t>
            </a:r>
            <a:r>
              <a:rPr lang="it-IT" sz="1800" dirty="0"/>
              <a:t>riferita </a:t>
            </a:r>
            <a:r>
              <a:rPr lang="it-IT" sz="1800" dirty="0" smtClean="0"/>
              <a:t>nella </a:t>
            </a:r>
            <a:r>
              <a:rPr lang="it-IT" sz="1800" dirty="0"/>
              <a:t>forma passiva, deriva dall’abitudine </a:t>
            </a:r>
            <a:r>
              <a:rPr lang="it-IT" sz="1800" dirty="0" smtClean="0"/>
              <a:t>e </a:t>
            </a:r>
            <a:r>
              <a:rPr lang="it-IT" sz="1800" dirty="0"/>
              <a:t>nel suo aspetto </a:t>
            </a:r>
            <a:r>
              <a:rPr lang="it-IT" sz="1800" dirty="0" smtClean="0"/>
              <a:t>attivo,  </a:t>
            </a:r>
            <a:r>
              <a:rPr lang="it-IT" sz="1800" dirty="0"/>
              <a:t>nella parrocchia "la mia chiesa, la mia </a:t>
            </a:r>
            <a:r>
              <a:rPr lang="it-IT" sz="1800" dirty="0" smtClean="0"/>
              <a:t>comunità”</a:t>
            </a:r>
          </a:p>
          <a:p>
            <a:pPr marL="285750" indent="-285750" algn="just">
              <a:buFontTx/>
              <a:buChar char="-"/>
            </a:pPr>
            <a:endParaRPr lang="it-IT" sz="400" dirty="0"/>
          </a:p>
          <a:p>
            <a:pPr marL="285750" indent="-285750" algn="just">
              <a:buFontTx/>
              <a:buChar char="-"/>
            </a:pPr>
            <a:r>
              <a:rPr lang="it-IT" sz="1800" b="1" dirty="0" smtClean="0"/>
              <a:t>La </a:t>
            </a:r>
            <a:r>
              <a:rPr lang="it-IT" sz="1800" b="1" dirty="0"/>
              <a:t>terza ragione </a:t>
            </a:r>
            <a:r>
              <a:rPr lang="it-IT" sz="1800" dirty="0"/>
              <a:t>rispecchia i </a:t>
            </a:r>
            <a:r>
              <a:rPr lang="it-IT" sz="1800" dirty="0" smtClean="0"/>
              <a:t>legami:  deboli </a:t>
            </a:r>
            <a:r>
              <a:rPr lang="it-IT" sz="1800" dirty="0"/>
              <a:t>e passivi definiti come occasione per "incontrare e vedere la stessa </a:t>
            </a:r>
            <a:r>
              <a:rPr lang="it-IT" sz="1800" dirty="0" smtClean="0"/>
              <a:t>gente” e  </a:t>
            </a:r>
            <a:r>
              <a:rPr lang="it-IT" sz="1800" dirty="0"/>
              <a:t>legami ’attivi’ che sottolineano l’incontro e lo scambio di opinioni con amiche ed </a:t>
            </a:r>
            <a:r>
              <a:rPr lang="it-IT" sz="1800" dirty="0" smtClean="0"/>
              <a:t>amici</a:t>
            </a:r>
          </a:p>
          <a:p>
            <a:pPr marL="285750" indent="-285750">
              <a:buFontTx/>
              <a:buChar char="-"/>
            </a:pPr>
            <a:endParaRPr lang="it-IT" sz="800" dirty="0"/>
          </a:p>
          <a:p>
            <a:r>
              <a:rPr lang="it-IT" sz="2000" b="1" dirty="0" smtClean="0"/>
              <a:t>classi </a:t>
            </a:r>
            <a:r>
              <a:rPr lang="it-IT" sz="2000" b="1" dirty="0"/>
              <a:t>di età </a:t>
            </a:r>
            <a:r>
              <a:rPr lang="it-IT" sz="2000" b="1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it-IT" sz="1800" dirty="0" smtClean="0"/>
              <a:t>il </a:t>
            </a:r>
            <a:r>
              <a:rPr lang="it-IT" sz="1800" dirty="0"/>
              <a:t>gruppo numericamente più alto va dai 31 ai 64 anni (</a:t>
            </a:r>
            <a:r>
              <a:rPr lang="it-IT" sz="1800" dirty="0" smtClean="0"/>
              <a:t>40%</a:t>
            </a:r>
            <a:r>
              <a:rPr lang="it-IT" sz="1800" dirty="0"/>
              <a:t>); </a:t>
            </a:r>
            <a:r>
              <a:rPr lang="it-IT" sz="1800" dirty="0" smtClean="0"/>
              <a:t>  4.800x,2x,40= </a:t>
            </a:r>
            <a:r>
              <a:rPr lang="it-IT" sz="1800" b="1" dirty="0" smtClean="0"/>
              <a:t>384</a:t>
            </a:r>
          </a:p>
          <a:p>
            <a:pPr marL="285750" indent="-285750">
              <a:buFontTx/>
              <a:buChar char="-"/>
            </a:pPr>
            <a:r>
              <a:rPr lang="it-IT" sz="1800" dirty="0" smtClean="0"/>
              <a:t>seguono </a:t>
            </a:r>
            <a:r>
              <a:rPr lang="it-IT" sz="1800" dirty="0"/>
              <a:t>quelli che hanno superato i 65 anni </a:t>
            </a:r>
            <a:r>
              <a:rPr lang="it-IT" sz="1800" dirty="0" smtClean="0"/>
              <a:t>(35%</a:t>
            </a:r>
            <a:r>
              <a:rPr lang="it-IT" sz="1800" dirty="0"/>
              <a:t>), </a:t>
            </a:r>
            <a:r>
              <a:rPr lang="it-IT" sz="1800" dirty="0" smtClean="0"/>
              <a:t>	   1.830x,2x,35= </a:t>
            </a:r>
            <a:r>
              <a:rPr lang="it-IT" sz="1800" b="1" dirty="0" smtClean="0"/>
              <a:t>128</a:t>
            </a:r>
          </a:p>
          <a:p>
            <a:pPr marL="285750" indent="-285750">
              <a:buFontTx/>
              <a:buChar char="-"/>
            </a:pPr>
            <a:r>
              <a:rPr lang="it-IT" sz="1800" dirty="0" smtClean="0"/>
              <a:t>quelli </a:t>
            </a:r>
            <a:r>
              <a:rPr lang="it-IT" sz="1800" dirty="0"/>
              <a:t>che vanno dai 6 ai 12 anni </a:t>
            </a:r>
            <a:r>
              <a:rPr lang="it-IT" sz="1800" dirty="0" smtClean="0"/>
              <a:t>(20%) (no catechismo)              560x,2x,20=   </a:t>
            </a:r>
            <a:r>
              <a:rPr lang="it-IT" sz="1800" b="1" dirty="0" smtClean="0"/>
              <a:t>22</a:t>
            </a:r>
          </a:p>
          <a:p>
            <a:pPr marL="285750" indent="-285750">
              <a:buFontTx/>
              <a:buChar char="-"/>
            </a:pPr>
            <a:r>
              <a:rPr lang="it-IT" sz="1800" dirty="0" smtClean="0"/>
              <a:t>ed </a:t>
            </a:r>
            <a:r>
              <a:rPr lang="it-IT" sz="1800" dirty="0"/>
              <a:t>infine il gruppo dai 13 ai 30 anni </a:t>
            </a:r>
            <a:r>
              <a:rPr lang="it-IT" sz="1800" dirty="0" smtClean="0"/>
              <a:t>(</a:t>
            </a:r>
            <a:r>
              <a:rPr lang="it-IT" sz="1800" dirty="0"/>
              <a:t>5</a:t>
            </a:r>
            <a:r>
              <a:rPr lang="it-IT" sz="1800" dirty="0" smtClean="0"/>
              <a:t>%</a:t>
            </a:r>
            <a:r>
              <a:rPr lang="it-IT" sz="1800" dirty="0"/>
              <a:t>).  </a:t>
            </a:r>
            <a:r>
              <a:rPr lang="it-IT" sz="1800" dirty="0" smtClean="0"/>
              <a:t>			   1.270x,2x,05= </a:t>
            </a:r>
            <a:r>
              <a:rPr lang="it-IT" sz="1800" b="1" dirty="0" smtClean="0"/>
              <a:t>127</a:t>
            </a:r>
          </a:p>
          <a:p>
            <a:pPr lvl="8"/>
            <a:r>
              <a:rPr lang="it-IT" sz="1800" dirty="0" smtClean="0"/>
              <a:t>		Totale unità 	</a:t>
            </a:r>
            <a:r>
              <a:rPr lang="it-IT" sz="2400" b="1" dirty="0" smtClean="0"/>
              <a:t>661</a:t>
            </a:r>
          </a:p>
          <a:p>
            <a:pPr lvl="8"/>
            <a:endParaRPr lang="it-IT" sz="2400" b="1" dirty="0"/>
          </a:p>
          <a:p>
            <a:pPr lvl="8"/>
            <a:r>
              <a:rPr lang="it-IT" sz="2400" b="1" dirty="0"/>
              <a:t>430 </a:t>
            </a:r>
            <a:r>
              <a:rPr lang="it-IT" sz="2400" dirty="0"/>
              <a:t>Max posti occupabili in </a:t>
            </a:r>
            <a:r>
              <a:rPr lang="it-IT" sz="2400" dirty="0" smtClean="0"/>
              <a:t>Chiesa </a:t>
            </a:r>
            <a:endParaRPr lang="it-IT" sz="2400" dirty="0"/>
          </a:p>
          <a:p>
            <a:pPr lvl="8"/>
            <a:endParaRPr lang="it-IT" sz="2400" b="1" dirty="0"/>
          </a:p>
          <a:p>
            <a:pPr marL="285750" indent="-285750">
              <a:buFontTx/>
              <a:buChar char="-"/>
            </a:pPr>
            <a:endParaRPr lang="it-IT" sz="1800" dirty="0" smtClean="0"/>
          </a:p>
          <a:p>
            <a:pPr marL="285750" indent="-285750">
              <a:buFontTx/>
              <a:buChar char="-"/>
            </a:pPr>
            <a:endParaRPr lang="it-IT" sz="1800" dirty="0"/>
          </a:p>
          <a:p>
            <a:pPr marL="285750" indent="-285750">
              <a:buFontTx/>
              <a:buChar char="-"/>
            </a:pPr>
            <a:endParaRPr lang="it-IT" sz="1800" dirty="0" smtClean="0"/>
          </a:p>
          <a:p>
            <a:pPr marL="285750" indent="-285750">
              <a:buFontTx/>
              <a:buChar char="-"/>
            </a:pPr>
            <a:endParaRPr lang="it-IT" sz="1800" dirty="0"/>
          </a:p>
          <a:p>
            <a:pPr marL="285750" indent="-285750">
              <a:buFontTx/>
              <a:buChar char="-"/>
            </a:pP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205102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5408" y="15668"/>
            <a:ext cx="1280592" cy="125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" y="15135"/>
            <a:ext cx="1273027" cy="11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16496" y="188640"/>
            <a:ext cx="9289032" cy="5166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/>
              <a:t>Progetto Centro Informatico </a:t>
            </a:r>
          </a:p>
          <a:p>
            <a:pPr algn="ctr"/>
            <a:r>
              <a:rPr lang="it-IT" sz="2800" b="1" i="1" dirty="0" smtClean="0"/>
              <a:t>“La voglia di imparare non conosce età”</a:t>
            </a:r>
          </a:p>
          <a:p>
            <a:pPr algn="ctr"/>
            <a:r>
              <a:rPr lang="it-IT" sz="1800" dirty="0" smtClean="0"/>
              <a:t>(Sala </a:t>
            </a:r>
            <a:r>
              <a:rPr lang="mr-IN" sz="1800" dirty="0" smtClean="0"/>
              <a:t>……</a:t>
            </a:r>
            <a:r>
              <a:rPr lang="it-IT" sz="1800" dirty="0" smtClean="0"/>
              <a:t>.)</a:t>
            </a:r>
          </a:p>
          <a:p>
            <a:pPr algn="just"/>
            <a:endParaRPr lang="it-IT" sz="1400" dirty="0"/>
          </a:p>
          <a:p>
            <a:pPr algn="just"/>
            <a:r>
              <a:rPr lang="it-IT" sz="1800" spc="-10" dirty="0"/>
              <a:t>V</a:t>
            </a:r>
            <a:r>
              <a:rPr lang="it-IT" sz="1800" spc="-10" dirty="0" smtClean="0"/>
              <a:t>olontari della Comunità (4) organizzeranno presso </a:t>
            </a:r>
            <a:r>
              <a:rPr lang="it-IT" sz="1800" spc="-10" dirty="0"/>
              <a:t>la sala </a:t>
            </a:r>
            <a:r>
              <a:rPr lang="it-IT" sz="1800" spc="-10" dirty="0" smtClean="0"/>
              <a:t>informatica, </a:t>
            </a:r>
            <a:r>
              <a:rPr lang="it-IT" sz="1800" spc="-10" dirty="0"/>
              <a:t>corsi di informatica di base e di secondo </a:t>
            </a:r>
            <a:r>
              <a:rPr lang="it-IT" sz="1800" spc="-10" dirty="0" smtClean="0"/>
              <a:t>livello.  I </a:t>
            </a:r>
            <a:r>
              <a:rPr lang="it-IT" sz="1800" spc="-10" dirty="0"/>
              <a:t>corsi </a:t>
            </a:r>
            <a:r>
              <a:rPr lang="it-IT" sz="1800" spc="-10" dirty="0" smtClean="0"/>
              <a:t>saranno </a:t>
            </a:r>
            <a:r>
              <a:rPr lang="it-IT" sz="1800" spc="-10" dirty="0"/>
              <a:t>destinati </a:t>
            </a:r>
            <a:r>
              <a:rPr lang="it-IT" sz="1800" spc="-10" dirty="0" smtClean="0"/>
              <a:t>a quelle persone </a:t>
            </a:r>
            <a:r>
              <a:rPr lang="it-IT" sz="1800" spc="-10" dirty="0"/>
              <a:t>che volessero introdursi </a:t>
            </a:r>
            <a:r>
              <a:rPr lang="it-IT" sz="1800" spc="-10" dirty="0" smtClean="0"/>
              <a:t>nel </a:t>
            </a:r>
            <a:r>
              <a:rPr lang="it-IT" sz="1800" spc="-10" dirty="0"/>
              <a:t>mondo del computer e soprattutto di Internet, che oggi offre </a:t>
            </a:r>
            <a:r>
              <a:rPr lang="it-IT" sz="1800" spc="-10" dirty="0" smtClean="0"/>
              <a:t>enormi </a:t>
            </a:r>
            <a:r>
              <a:rPr lang="it-IT" sz="1800" spc="-10" dirty="0"/>
              <a:t>di servizi </a:t>
            </a:r>
            <a:r>
              <a:rPr lang="it-IT" sz="1800" spc="-10" dirty="0" smtClean="0"/>
              <a:t> </a:t>
            </a:r>
            <a:r>
              <a:rPr lang="it-IT" sz="1800" spc="-10" dirty="0"/>
              <a:t>a </a:t>
            </a:r>
            <a:r>
              <a:rPr lang="it-IT" sz="1800" spc="-10" dirty="0" smtClean="0"/>
              <a:t>tutte le età: </a:t>
            </a:r>
            <a:r>
              <a:rPr lang="it-IT" sz="1800" b="1" u="sng" spc="-10" dirty="0" smtClean="0"/>
              <a:t>dai giovanissimi (9 anni) a tutti gli anziani fino a 90 anni</a:t>
            </a:r>
            <a:r>
              <a:rPr lang="it-IT" sz="1800" spc="-10" dirty="0" smtClean="0"/>
              <a:t>. </a:t>
            </a:r>
          </a:p>
          <a:p>
            <a:pPr algn="just"/>
            <a:r>
              <a:rPr lang="it-IT" sz="1800" dirty="0"/>
              <a:t>Il computer è ormai diventato uno strumento indispensabile per lavorare, studiare, comunicare, </a:t>
            </a:r>
            <a:r>
              <a:rPr lang="it-IT" sz="1800" dirty="0" smtClean="0"/>
              <a:t>acquistare. In questo senso la Parrocchia/Onlus promuove questa alfabetizzazione informatica a chi voglia </a:t>
            </a:r>
            <a:r>
              <a:rPr lang="it-IT" sz="1800" b="1" dirty="0" smtClean="0"/>
              <a:t>imparare da zero </a:t>
            </a:r>
            <a:r>
              <a:rPr lang="it-IT" sz="1800" dirty="0" smtClean="0"/>
              <a:t>ad usare il computer.</a:t>
            </a:r>
          </a:p>
          <a:p>
            <a:pPr algn="just"/>
            <a:endParaRPr lang="it-IT" sz="800" dirty="0"/>
          </a:p>
          <a:p>
            <a:pPr algn="just"/>
            <a:r>
              <a:rPr lang="it-IT" sz="1800" spc="-40" dirty="0"/>
              <a:t>I </a:t>
            </a:r>
            <a:r>
              <a:rPr lang="it-IT" sz="1800" spc="-40" dirty="0" smtClean="0"/>
              <a:t>corsi (gennaio ‘18) saranno </a:t>
            </a:r>
            <a:r>
              <a:rPr lang="it-IT" sz="1800" spc="-40" dirty="0"/>
              <a:t>articolati in </a:t>
            </a:r>
            <a:r>
              <a:rPr lang="it-IT" sz="1800" b="1" spc="-40" dirty="0"/>
              <a:t>lezioni settimanali </a:t>
            </a:r>
            <a:r>
              <a:rPr lang="it-IT" sz="1800" b="1" spc="-40" dirty="0" smtClean="0"/>
              <a:t>di due ore</a:t>
            </a:r>
            <a:r>
              <a:rPr lang="it-IT" sz="1800" spc="-40" dirty="0" smtClean="0"/>
              <a:t>, </a:t>
            </a:r>
            <a:r>
              <a:rPr lang="it-IT" sz="1800" spc="-40" dirty="0"/>
              <a:t>e sono </a:t>
            </a:r>
            <a:r>
              <a:rPr lang="it-IT" sz="1800" spc="-40" dirty="0" smtClean="0"/>
              <a:t>totalmente gratuiti</a:t>
            </a:r>
            <a:r>
              <a:rPr lang="it-IT" sz="1800" spc="-40" dirty="0"/>
              <a:t>; </a:t>
            </a:r>
            <a:r>
              <a:rPr lang="it-IT" sz="1800" spc="-40" dirty="0" smtClean="0"/>
              <a:t>è </a:t>
            </a:r>
            <a:r>
              <a:rPr lang="it-IT" sz="1800" spc="-40" dirty="0"/>
              <a:t>gradita un'offerta libera per aiutare la </a:t>
            </a:r>
            <a:r>
              <a:rPr lang="it-IT" sz="1800" spc="-40" dirty="0" smtClean="0"/>
              <a:t>parrocchia nel servizio alla Comunità. I</a:t>
            </a:r>
            <a:r>
              <a:rPr lang="it-IT" sz="1800" spc="-40" dirty="0"/>
              <a:t> corsi </a:t>
            </a:r>
            <a:r>
              <a:rPr lang="it-IT" sz="1800" b="1" spc="-40" dirty="0"/>
              <a:t>base</a:t>
            </a:r>
            <a:r>
              <a:rPr lang="it-IT" sz="1800" spc="-40" dirty="0"/>
              <a:t> sono articolati in </a:t>
            </a:r>
            <a:r>
              <a:rPr lang="it-IT" sz="1800" spc="-40" dirty="0" smtClean="0"/>
              <a:t>dieci </a:t>
            </a:r>
            <a:r>
              <a:rPr lang="it-IT" sz="1800" spc="-40" dirty="0"/>
              <a:t>lezioni e non richiedono nessuna conoscenza </a:t>
            </a:r>
            <a:r>
              <a:rPr lang="it-IT" sz="1800" spc="-40" dirty="0" smtClean="0"/>
              <a:t>preliminare.  </a:t>
            </a:r>
          </a:p>
          <a:p>
            <a:pPr algn="just"/>
            <a:r>
              <a:rPr lang="it-IT" sz="1800" spc="-40" dirty="0" smtClean="0"/>
              <a:t>I</a:t>
            </a:r>
            <a:r>
              <a:rPr lang="it-IT" sz="1800" spc="-40" dirty="0"/>
              <a:t> corsi di </a:t>
            </a:r>
            <a:r>
              <a:rPr lang="it-IT" sz="1800" b="1" spc="-40" dirty="0"/>
              <a:t>secondo livello</a:t>
            </a:r>
            <a:r>
              <a:rPr lang="it-IT" sz="1800" spc="-40" dirty="0"/>
              <a:t> sono destinati a chi ha già frequentato i corsi </a:t>
            </a:r>
            <a:r>
              <a:rPr lang="it-IT" sz="1800" spc="-40" dirty="0" smtClean="0"/>
              <a:t>base. Inoltre dal prossimo anno sarà svolto </a:t>
            </a:r>
            <a:r>
              <a:rPr lang="it-IT" sz="1800" spc="-40" dirty="0"/>
              <a:t>un servizio di assistenza telematica, </a:t>
            </a:r>
            <a:r>
              <a:rPr lang="it-IT" sz="1800" spc="-40" dirty="0" smtClean="0"/>
              <a:t>un pomeriggio a settimana. </a:t>
            </a:r>
          </a:p>
          <a:p>
            <a:pPr algn="just"/>
            <a:r>
              <a:rPr lang="it-IT" sz="1800" u="sng" spc="-40" dirty="0" smtClean="0"/>
              <a:t>In </a:t>
            </a:r>
            <a:r>
              <a:rPr lang="it-IT" sz="1800" u="sng" spc="-40" dirty="0"/>
              <a:t>questo giorno </a:t>
            </a:r>
            <a:r>
              <a:rPr lang="it-IT" sz="1800" u="sng" spc="-40" dirty="0" smtClean="0"/>
              <a:t>i volontari saranno disponibili per </a:t>
            </a:r>
            <a:r>
              <a:rPr lang="it-IT" sz="1800" u="sng" spc="-40" dirty="0"/>
              <a:t>chiunque avesse bisogno di chiarimenti nell'uso di un </a:t>
            </a:r>
            <a:r>
              <a:rPr lang="it-IT" sz="1800" u="sng" spc="-40" dirty="0" smtClean="0"/>
              <a:t>computer per servizi di </a:t>
            </a:r>
            <a:r>
              <a:rPr lang="it-IT" sz="1800" u="sng" spc="-40" dirty="0"/>
              <a:t>Enti</a:t>
            </a:r>
            <a:r>
              <a:rPr lang="it-IT" sz="1800" u="sng" spc="-40" dirty="0" smtClean="0"/>
              <a:t>, </a:t>
            </a:r>
            <a:r>
              <a:rPr lang="it-IT" sz="1800" u="sng" spc="-40" dirty="0"/>
              <a:t>o prenotazioni di qualsiasi tipo, creazione di account di posta o utilizzo di skype</a:t>
            </a:r>
            <a:r>
              <a:rPr lang="it-IT" sz="1800" u="sng" spc="-40" dirty="0" smtClean="0"/>
              <a:t>.</a:t>
            </a:r>
            <a:endParaRPr lang="it-IT" sz="1800" u="sng" spc="-4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12" y="5417840"/>
            <a:ext cx="302433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images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5445224"/>
            <a:ext cx="254041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Unknow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5373216"/>
            <a:ext cx="288032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603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5408" y="15668"/>
            <a:ext cx="1280592" cy="125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" y="15135"/>
            <a:ext cx="1273027" cy="11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856656" y="-10756576"/>
            <a:ext cx="67969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3" name="Rettangolo 2"/>
          <p:cNvSpPr/>
          <p:nvPr/>
        </p:nvSpPr>
        <p:spPr>
          <a:xfrm>
            <a:off x="632520" y="548680"/>
            <a:ext cx="8928992" cy="416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PROGRAMMA </a:t>
            </a:r>
            <a:r>
              <a:rPr lang="it-IT" sz="2400" b="1" dirty="0"/>
              <a:t>DEL CORSO </a:t>
            </a:r>
            <a:r>
              <a:rPr lang="it-IT" sz="2400" b="1" dirty="0" smtClean="0"/>
              <a:t>BASE</a:t>
            </a:r>
            <a:endParaRPr lang="it-IT" sz="2400" b="1" dirty="0"/>
          </a:p>
          <a:p>
            <a:pPr algn="ctr"/>
            <a:endParaRPr lang="it-IT" sz="1800" b="1" dirty="0"/>
          </a:p>
          <a:p>
            <a:endParaRPr lang="it-IT" sz="800" dirty="0"/>
          </a:p>
          <a:p>
            <a:r>
              <a:rPr lang="it-IT" sz="1800" b="1" dirty="0" smtClean="0"/>
              <a:t>Il Computer:</a:t>
            </a:r>
            <a:r>
              <a:rPr lang="it-IT" sz="1800" dirty="0" smtClean="0"/>
              <a:t> </a:t>
            </a:r>
            <a:r>
              <a:rPr lang="it-IT" sz="1800" dirty="0"/>
              <a:t> Tipi di computer </a:t>
            </a:r>
            <a:r>
              <a:rPr lang="it-IT" sz="1800" dirty="0" smtClean="0"/>
              <a:t>e Struttura </a:t>
            </a:r>
            <a:r>
              <a:rPr lang="it-IT" sz="1800" dirty="0"/>
              <a:t>di un personal computer </a:t>
            </a:r>
          </a:p>
          <a:p>
            <a:pPr algn="just"/>
            <a:r>
              <a:rPr lang="it-IT" sz="1800" b="1" dirty="0" smtClean="0"/>
              <a:t>Hardware</a:t>
            </a:r>
            <a:r>
              <a:rPr lang="it-IT" sz="1800" dirty="0" smtClean="0"/>
              <a:t>:  La </a:t>
            </a:r>
            <a:r>
              <a:rPr lang="it-IT" sz="1800" dirty="0"/>
              <a:t>CPU - Unità centrale di </a:t>
            </a:r>
            <a:r>
              <a:rPr lang="it-IT" sz="1800" dirty="0" smtClean="0"/>
              <a:t>elaborazione, Prestazioni </a:t>
            </a:r>
            <a:r>
              <a:rPr lang="it-IT" sz="1800" dirty="0"/>
              <a:t>dei </a:t>
            </a:r>
            <a:r>
              <a:rPr lang="it-IT" sz="1800" dirty="0" smtClean="0"/>
              <a:t>computer, Dispositivi </a:t>
            </a:r>
            <a:r>
              <a:rPr lang="it-IT" sz="1800" dirty="0"/>
              <a:t>di input/output </a:t>
            </a:r>
            <a:r>
              <a:rPr lang="it-IT" sz="1800" dirty="0" smtClean="0"/>
              <a:t>, Memorie </a:t>
            </a:r>
            <a:r>
              <a:rPr lang="it-IT" sz="1800" dirty="0"/>
              <a:t>di massa e memorie veloci </a:t>
            </a:r>
            <a:r>
              <a:rPr lang="it-IT" sz="1800" dirty="0" smtClean="0"/>
              <a:t>Utilizzare </a:t>
            </a:r>
            <a:r>
              <a:rPr lang="it-IT" sz="1800" dirty="0"/>
              <a:t>memorie di massa esterne per </a:t>
            </a:r>
            <a:r>
              <a:rPr lang="it-IT" sz="1800" dirty="0" smtClean="0"/>
              <a:t>l’archiviazione.</a:t>
            </a:r>
          </a:p>
          <a:p>
            <a:r>
              <a:rPr lang="it-IT" sz="1800" b="1" dirty="0" smtClean="0"/>
              <a:t>Software</a:t>
            </a:r>
            <a:r>
              <a:rPr lang="it-IT" sz="1800" dirty="0" smtClean="0"/>
              <a:t>: Tipi </a:t>
            </a:r>
            <a:r>
              <a:rPr lang="it-IT" sz="1800" dirty="0"/>
              <a:t>di </a:t>
            </a:r>
            <a:r>
              <a:rPr lang="it-IT" sz="1800" dirty="0" smtClean="0"/>
              <a:t>Software, Sistema </a:t>
            </a:r>
            <a:r>
              <a:rPr lang="it-IT" sz="1800" dirty="0"/>
              <a:t>Operativo </a:t>
            </a:r>
            <a:r>
              <a:rPr lang="it-IT" sz="1800" dirty="0" smtClean="0"/>
              <a:t>Software </a:t>
            </a:r>
            <a:r>
              <a:rPr lang="it-IT" sz="1800" dirty="0"/>
              <a:t>applicativo </a:t>
            </a:r>
          </a:p>
          <a:p>
            <a:r>
              <a:rPr lang="it-IT" sz="1800" dirty="0" smtClean="0"/>
              <a:t>Sicurezza </a:t>
            </a:r>
            <a:r>
              <a:rPr lang="it-IT" sz="1800" dirty="0"/>
              <a:t>dei </a:t>
            </a:r>
            <a:r>
              <a:rPr lang="it-IT" sz="1800" dirty="0" smtClean="0"/>
              <a:t>dati, Social </a:t>
            </a:r>
            <a:r>
              <a:rPr lang="it-IT" sz="1800" dirty="0"/>
              <a:t>Networks </a:t>
            </a:r>
            <a:r>
              <a:rPr lang="it-IT" sz="1800" dirty="0" smtClean="0"/>
              <a:t>- MICROSOFT </a:t>
            </a:r>
            <a:r>
              <a:rPr lang="it-IT" sz="1800" dirty="0"/>
              <a:t>WORD </a:t>
            </a:r>
            <a:r>
              <a:rPr lang="it-IT" sz="1800" dirty="0" smtClean="0"/>
              <a:t>-  </a:t>
            </a:r>
            <a:r>
              <a:rPr lang="it-IT" sz="1800" dirty="0"/>
              <a:t>EXCEL </a:t>
            </a:r>
            <a:r>
              <a:rPr lang="it-IT" sz="1800" dirty="0" smtClean="0"/>
              <a:t>- INTERNET </a:t>
            </a:r>
          </a:p>
          <a:p>
            <a:endParaRPr lang="it-IT" sz="1000" b="1" dirty="0" smtClean="0"/>
          </a:p>
          <a:p>
            <a:pPr algn="just"/>
            <a:r>
              <a:rPr lang="it-IT" sz="1800" b="1" dirty="0" smtClean="0"/>
              <a:t>Attrezzature</a:t>
            </a:r>
            <a:r>
              <a:rPr lang="it-IT" sz="1800" b="1" dirty="0"/>
              <a:t>:</a:t>
            </a:r>
            <a:r>
              <a:rPr lang="it-IT" sz="1800" dirty="0"/>
              <a:t> </a:t>
            </a:r>
            <a:endParaRPr lang="it-IT" sz="1800" dirty="0" smtClean="0"/>
          </a:p>
          <a:p>
            <a:pPr algn="just"/>
            <a:r>
              <a:rPr lang="it-IT" sz="1800" b="1" dirty="0"/>
              <a:t>3</a:t>
            </a:r>
            <a:r>
              <a:rPr lang="it-IT" sz="1800" b="1" dirty="0" smtClean="0"/>
              <a:t> </a:t>
            </a:r>
            <a:r>
              <a:rPr lang="it-IT" sz="1800" b="1" dirty="0"/>
              <a:t>PC in </a:t>
            </a:r>
            <a:r>
              <a:rPr lang="it-IT" sz="1800" b="1" dirty="0" smtClean="0"/>
              <a:t>rete, </a:t>
            </a:r>
            <a:r>
              <a:rPr lang="it-IT" sz="1800" b="1" dirty="0"/>
              <a:t>proiettore digitale, collegamento ad Internet </a:t>
            </a:r>
            <a:r>
              <a:rPr lang="it-IT" sz="1800" b="1" dirty="0" smtClean="0"/>
              <a:t>Wi</a:t>
            </a:r>
            <a:r>
              <a:rPr lang="it-IT" sz="1800" b="1" dirty="0"/>
              <a:t>-Fi.</a:t>
            </a:r>
            <a:endParaRPr lang="it-IT" sz="1800" dirty="0"/>
          </a:p>
          <a:p>
            <a:pPr algn="just"/>
            <a:r>
              <a:rPr lang="it-IT" sz="1800" dirty="0" smtClean="0"/>
              <a:t>Ogni </a:t>
            </a:r>
            <a:r>
              <a:rPr lang="it-IT" sz="1800" dirty="0"/>
              <a:t>anno </a:t>
            </a:r>
            <a:r>
              <a:rPr lang="it-IT" sz="1800" dirty="0" smtClean="0"/>
              <a:t>sarà </a:t>
            </a:r>
            <a:r>
              <a:rPr lang="it-IT" sz="1800" dirty="0"/>
              <a:t>definito un piano di acquisti per ampliare e tenere aggiornate le dotazioni, attingendo anche a finanziamenti </a:t>
            </a:r>
            <a:r>
              <a:rPr lang="it-IT" sz="1800" dirty="0" smtClean="0"/>
              <a:t>esterni</a:t>
            </a:r>
            <a:r>
              <a:rPr lang="it-IT" sz="1800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4149080"/>
            <a:ext cx="38100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49080"/>
            <a:ext cx="411938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84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776536" y="188640"/>
            <a:ext cx="8784976" cy="47207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it-IT" altLang="it-IT" sz="1600" b="1" dirty="0" smtClean="0"/>
              <a:t>   </a:t>
            </a:r>
            <a:endParaRPr lang="it-IT" altLang="it-IT" sz="1600" dirty="0" smtClean="0">
              <a:latin typeface="Arial Black"/>
              <a:cs typeface="Arial Black"/>
            </a:endParaRPr>
          </a:p>
          <a:p>
            <a:pPr algn="ctr"/>
            <a:r>
              <a:rPr lang="it-IT" sz="3600" b="1" dirty="0"/>
              <a:t>Compagnia </a:t>
            </a:r>
            <a:r>
              <a:rPr lang="it-IT" sz="3600" b="1" dirty="0" smtClean="0"/>
              <a:t>domiciliare a</a:t>
            </a:r>
            <a:r>
              <a:rPr lang="it-IT" altLang="it-IT" sz="3600" b="1" dirty="0" smtClean="0">
                <a:latin typeface="Arial"/>
                <a:cs typeface="Arial"/>
              </a:rPr>
              <a:t>nziani</a:t>
            </a:r>
            <a:r>
              <a:rPr lang="it-IT" altLang="it-IT" sz="36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it-IT" altLang="it-IT" sz="2800" dirty="0" smtClean="0">
                <a:latin typeface="Arial"/>
                <a:cs typeface="Arial"/>
              </a:rPr>
              <a:t>“San Francesco Onlus”</a:t>
            </a:r>
          </a:p>
          <a:p>
            <a:pPr algn="ctr"/>
            <a:endParaRPr lang="it-IT" sz="2000" b="1" dirty="0"/>
          </a:p>
          <a:p>
            <a:endParaRPr lang="it-IT" sz="600" b="1" dirty="0" smtClean="0"/>
          </a:p>
          <a:p>
            <a:endParaRPr lang="it-IT" sz="600" b="1" dirty="0"/>
          </a:p>
          <a:p>
            <a:endParaRPr lang="it-IT" sz="600" b="1" dirty="0"/>
          </a:p>
          <a:p>
            <a:pPr algn="ctr"/>
            <a:r>
              <a:rPr lang="it-IT" sz="2000" u="sng" dirty="0"/>
              <a:t>Verrà effettuata dai volontari inseriti in apposita </a:t>
            </a:r>
            <a:r>
              <a:rPr lang="it-IT" sz="2000" u="sng" dirty="0" smtClean="0"/>
              <a:t>anagrafe e </a:t>
            </a:r>
            <a:r>
              <a:rPr lang="it-IT" sz="2000" u="sng" dirty="0"/>
              <a:t>s</a:t>
            </a:r>
            <a:r>
              <a:rPr lang="it-IT" sz="2000" u="sng" dirty="0" smtClean="0"/>
              <a:t>i </a:t>
            </a:r>
            <a:r>
              <a:rPr lang="it-IT" sz="2000" u="sng" dirty="0"/>
              <a:t>svolgerà all’interno del domicilio dell’anziano</a:t>
            </a:r>
            <a:r>
              <a:rPr lang="it-IT" sz="2000" u="sng" dirty="0" smtClean="0"/>
              <a:t>.</a:t>
            </a:r>
            <a:endParaRPr lang="it-IT" sz="2000" dirty="0" smtClean="0"/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dirty="0"/>
              <a:t>I°  STEP</a:t>
            </a:r>
            <a:r>
              <a:rPr lang="it-IT" sz="2000" dirty="0"/>
              <a:t>: </a:t>
            </a:r>
            <a:r>
              <a:rPr lang="it-IT" sz="2000" b="1" dirty="0"/>
              <a:t>INCONTRO, CONOSCENZA, </a:t>
            </a:r>
            <a:r>
              <a:rPr lang="it-IT" sz="2000" b="1" dirty="0" smtClean="0"/>
              <a:t>ASCOLTO.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8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dirty="0" smtClean="0"/>
              <a:t>II</a:t>
            </a:r>
            <a:r>
              <a:rPr lang="it-IT" sz="2000" b="1" dirty="0"/>
              <a:t>° STEP</a:t>
            </a:r>
            <a:r>
              <a:rPr lang="it-IT" sz="2000" dirty="0"/>
              <a:t>: qualora l’anziano ne avesse bisogno</a:t>
            </a:r>
            <a:r>
              <a:rPr lang="it-IT" sz="2000" b="1" dirty="0"/>
              <a:t> è</a:t>
            </a:r>
            <a:r>
              <a:rPr lang="it-IT" sz="2000" dirty="0"/>
              <a:t> </a:t>
            </a:r>
            <a:r>
              <a:rPr lang="it-IT" sz="2000" b="1" dirty="0"/>
              <a:t>incluso</a:t>
            </a:r>
            <a:r>
              <a:rPr lang="it-IT" sz="2000" dirty="0"/>
              <a:t> lo </a:t>
            </a:r>
            <a:r>
              <a:rPr lang="it-IT" sz="2000" dirty="0" smtClean="0"/>
              <a:t>		     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svolgimento </a:t>
            </a:r>
            <a:r>
              <a:rPr lang="it-IT" sz="2000" dirty="0"/>
              <a:t>di piccoli compiti </a:t>
            </a:r>
            <a:r>
              <a:rPr lang="it-IT" sz="2000" dirty="0" smtClean="0"/>
              <a:t>pratici </a:t>
            </a:r>
            <a:r>
              <a:rPr lang="it-IT" sz="2000" dirty="0"/>
              <a:t>come ad esempio:</a:t>
            </a:r>
          </a:p>
          <a:p>
            <a:endParaRPr lang="it-IT" sz="800" b="1" dirty="0"/>
          </a:p>
          <a:p>
            <a:r>
              <a:rPr lang="it-IT" sz="2000" b="1" dirty="0"/>
              <a:t>	</a:t>
            </a:r>
            <a:r>
              <a:rPr lang="it-IT" sz="2000" b="1" dirty="0" smtClean="0"/>
              <a:t>- preparare </a:t>
            </a:r>
            <a:r>
              <a:rPr lang="it-IT" sz="2000" b="1" dirty="0"/>
              <a:t>un </a:t>
            </a:r>
            <a:r>
              <a:rPr lang="it-IT" sz="2000" b="1" dirty="0" smtClean="0"/>
              <a:t>pasto leggero, una bevanda calda, consegnare 	  generi alimentari</a:t>
            </a:r>
            <a:r>
              <a:rPr lang="it-IT" sz="2000" b="1" dirty="0"/>
              <a:t>;</a:t>
            </a:r>
            <a:endParaRPr lang="it-IT" sz="2000" b="1" dirty="0" smtClean="0"/>
          </a:p>
          <a:p>
            <a:r>
              <a:rPr lang="it-IT" sz="2000" b="1" dirty="0"/>
              <a:t>	</a:t>
            </a:r>
            <a:r>
              <a:rPr lang="it-IT" sz="2000" b="1" dirty="0" smtClean="0"/>
              <a:t>- ritirare </a:t>
            </a:r>
            <a:r>
              <a:rPr lang="it-IT" sz="2000" b="1" dirty="0"/>
              <a:t>con </a:t>
            </a:r>
            <a:r>
              <a:rPr lang="it-IT" sz="2000" b="1" dirty="0" smtClean="0"/>
              <a:t>apposita </a:t>
            </a:r>
            <a:r>
              <a:rPr lang="it-IT" sz="2000" b="1" dirty="0"/>
              <a:t>delega certificati presso Pubbliche </a:t>
            </a:r>
            <a:r>
              <a:rPr lang="it-IT" sz="2000" b="1" dirty="0" smtClean="0"/>
              <a:t>	  </a:t>
            </a:r>
          </a:p>
          <a:p>
            <a:r>
              <a:rPr lang="it-IT" sz="2000" b="1" dirty="0"/>
              <a:t> </a:t>
            </a:r>
            <a:r>
              <a:rPr lang="it-IT" sz="2000" b="1" dirty="0" smtClean="0"/>
              <a:t>              Amministrazioni, ASL  </a:t>
            </a:r>
            <a:r>
              <a:rPr lang="it-IT" sz="2000" b="1" dirty="0"/>
              <a:t>o </a:t>
            </a:r>
            <a:r>
              <a:rPr lang="it-IT" sz="2000" b="1" dirty="0" smtClean="0"/>
              <a:t>medici </a:t>
            </a:r>
            <a:r>
              <a:rPr lang="it-IT" sz="2000" b="1" dirty="0"/>
              <a:t>di </a:t>
            </a:r>
            <a:r>
              <a:rPr lang="it-IT" sz="2000" b="1" dirty="0" smtClean="0"/>
              <a:t>famiglia.</a:t>
            </a:r>
            <a:endParaRPr lang="it-IT" sz="2000" dirty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5408" y="15668"/>
            <a:ext cx="1280592" cy="125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" y="15135"/>
            <a:ext cx="1273027" cy="11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Unknown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5229200"/>
            <a:ext cx="264026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5201816"/>
            <a:ext cx="316835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50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88950" y="260350"/>
            <a:ext cx="8568506" cy="62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it-IT" sz="900" b="1" dirty="0"/>
              <a:t> </a:t>
            </a:r>
          </a:p>
          <a:p>
            <a:pPr algn="ctr"/>
            <a:r>
              <a:rPr lang="it-IT" sz="2800" b="1" dirty="0"/>
              <a:t> </a:t>
            </a:r>
            <a:r>
              <a:rPr lang="it-IT" sz="3600" b="1" dirty="0"/>
              <a:t> Obiettivo raggiunto, passati </a:t>
            </a:r>
            <a:r>
              <a:rPr lang="it-IT" sz="3600" b="1" dirty="0" smtClean="0"/>
              <a:t>tre anni</a:t>
            </a:r>
            <a:endParaRPr lang="it-IT" sz="3600" b="1" dirty="0"/>
          </a:p>
          <a:p>
            <a:pPr algn="ctr"/>
            <a:r>
              <a:rPr lang="it-IT" sz="1400" dirty="0"/>
              <a:t> </a:t>
            </a:r>
          </a:p>
          <a:p>
            <a:pPr algn="ctr"/>
            <a:endParaRPr lang="it-IT" sz="2400" b="1" i="1" dirty="0" smtClean="0"/>
          </a:p>
          <a:p>
            <a:pPr algn="ctr"/>
            <a:r>
              <a:rPr lang="it-IT" sz="2400" b="1" i="1" dirty="0" smtClean="0"/>
              <a:t>“</a:t>
            </a:r>
            <a:r>
              <a:rPr lang="it-IT" sz="2400" b="1" i="1" dirty="0"/>
              <a:t>San Francesco Onlus”</a:t>
            </a:r>
          </a:p>
          <a:p>
            <a:pPr algn="ctr"/>
            <a:r>
              <a:rPr lang="it-IT" b="1" i="1" dirty="0"/>
              <a:t>Ramo ONLUS della Parrocchia San Francesco d’Assisi</a:t>
            </a:r>
          </a:p>
          <a:p>
            <a:pPr algn="ctr"/>
            <a:r>
              <a:rPr lang="it-IT" dirty="0"/>
              <a:t>Viale Benedetto Marini, 165 – 00050 Marina di Cerveteri – Roma </a:t>
            </a:r>
          </a:p>
          <a:p>
            <a:pPr algn="ctr"/>
            <a:r>
              <a:rPr lang="it-IT" dirty="0"/>
              <a:t>Tel. 06/9902670 – Fax 06/9902672</a:t>
            </a:r>
          </a:p>
          <a:p>
            <a:pPr algn="ctr"/>
            <a:r>
              <a:rPr lang="it-IT" u="sng" dirty="0">
                <a:solidFill>
                  <a:srgbClr val="114FFB"/>
                </a:solidFill>
                <a:hlinkClick r:id="rId3"/>
              </a:rPr>
              <a:t>parrocchia.sanfrancesco.onlus@gmail.com</a:t>
            </a:r>
            <a:endParaRPr lang="it-IT" dirty="0">
              <a:solidFill>
                <a:srgbClr val="114FFB"/>
              </a:solidFill>
            </a:endParaRPr>
          </a:p>
          <a:p>
            <a:pPr algn="ctr"/>
            <a:endParaRPr lang="it-IT" dirty="0"/>
          </a:p>
          <a:p>
            <a:pPr algn="ctr"/>
            <a:r>
              <a:rPr lang="it-IT" sz="1800" b="1" dirty="0"/>
              <a:t>Presidente: Mons. Domenico GIANNANDREA</a:t>
            </a:r>
          </a:p>
          <a:p>
            <a:pPr algn="ctr"/>
            <a:endParaRPr lang="it-IT" sz="1800" b="1" dirty="0"/>
          </a:p>
          <a:p>
            <a:pPr algn="ctr"/>
            <a:endParaRPr lang="it-IT" sz="1800" b="1" dirty="0"/>
          </a:p>
          <a:p>
            <a:pPr algn="ctr"/>
            <a:r>
              <a:rPr lang="it-IT" sz="1800" b="1" i="1" dirty="0"/>
              <a:t> </a:t>
            </a:r>
          </a:p>
          <a:p>
            <a:pPr algn="ctr"/>
            <a:endParaRPr lang="it-IT" sz="1800" b="1" i="1" dirty="0"/>
          </a:p>
          <a:p>
            <a:pPr algn="ctr"/>
            <a:r>
              <a:rPr lang="it-IT" sz="1800" b="1" i="1" dirty="0"/>
              <a:t>Status Giuridico:</a:t>
            </a:r>
          </a:p>
          <a:p>
            <a:pPr algn="ctr"/>
            <a:r>
              <a:rPr lang="it-IT" sz="1400" b="1" dirty="0"/>
              <a:t>O</a:t>
            </a:r>
            <a:r>
              <a:rPr lang="it-IT" sz="1400" dirty="0"/>
              <a:t>rganizzazione </a:t>
            </a:r>
            <a:r>
              <a:rPr lang="it-IT" sz="1400" b="1" dirty="0"/>
              <a:t>N</a:t>
            </a:r>
            <a:r>
              <a:rPr lang="it-IT" sz="1400" dirty="0"/>
              <a:t>on </a:t>
            </a:r>
            <a:r>
              <a:rPr lang="it-IT" sz="1400" b="1" dirty="0"/>
              <a:t>L</a:t>
            </a:r>
            <a:r>
              <a:rPr lang="it-IT" sz="1400" dirty="0"/>
              <a:t>ucrativa di </a:t>
            </a:r>
            <a:r>
              <a:rPr lang="it-IT" sz="1400" b="1" dirty="0"/>
              <a:t>U</a:t>
            </a:r>
            <a:r>
              <a:rPr lang="it-IT" sz="1400" dirty="0"/>
              <a:t>tilità </a:t>
            </a:r>
            <a:r>
              <a:rPr lang="it-IT" sz="1400" b="1" dirty="0"/>
              <a:t>S</a:t>
            </a:r>
            <a:r>
              <a:rPr lang="it-IT" sz="1400" dirty="0"/>
              <a:t>ociale </a:t>
            </a:r>
            <a:r>
              <a:rPr lang="it-IT" sz="1400" b="1" i="1" dirty="0"/>
              <a:t>D. Lgs 460/1997 art. 10</a:t>
            </a:r>
          </a:p>
          <a:p>
            <a:pPr algn="ctr"/>
            <a:r>
              <a:rPr lang="it-IT" sz="1600" dirty="0"/>
              <a:t>Costituita con atto Notaio Macrì del 11 dicembre 2013</a:t>
            </a:r>
          </a:p>
          <a:p>
            <a:pPr algn="ctr"/>
            <a:r>
              <a:rPr lang="it-IT" sz="1600" dirty="0"/>
              <a:t>Repertorio: 4757  f. 3327 registrato all’Ufficio Entrate 6 il 2 gennaio 2014 al n. 004</a:t>
            </a:r>
          </a:p>
          <a:p>
            <a:pPr algn="ctr"/>
            <a:r>
              <a:rPr lang="it-IT" sz="1600" dirty="0"/>
              <a:t>Cod. Fiscale 91068040582 - IBAN: </a:t>
            </a:r>
            <a:r>
              <a:rPr lang="it-IT" sz="1600" b="1" dirty="0"/>
              <a:t>IT 81 E 03359 01600 100000079215</a:t>
            </a:r>
            <a:r>
              <a:rPr lang="it-IT" sz="1600" dirty="0"/>
              <a:t> </a:t>
            </a:r>
          </a:p>
          <a:p>
            <a:endParaRPr lang="it-IT" sz="1600" dirty="0"/>
          </a:p>
          <a:p>
            <a:endParaRPr lang="it-IT" sz="1600" dirty="0"/>
          </a:p>
          <a:p>
            <a:pPr algn="ctr"/>
            <a:r>
              <a:rPr lang="it-IT" sz="2000" dirty="0"/>
              <a:t>La Direzione Regionale Lazio il  14 febbraio 2014 </a:t>
            </a:r>
            <a:r>
              <a:rPr lang="it-IT" sz="2000" dirty="0" err="1"/>
              <a:t>prot</a:t>
            </a:r>
            <a:r>
              <a:rPr lang="it-IT" sz="2000" dirty="0"/>
              <a:t>. 9668 ha notificato </a:t>
            </a:r>
            <a:r>
              <a:rPr lang="it-IT" sz="2000" b="1" i="1" u="sng" dirty="0"/>
              <a:t>l</a:t>
            </a:r>
            <a:r>
              <a:rPr lang="ja-JP" altLang="it-IT" sz="2000" b="1" i="1" u="sng" dirty="0"/>
              <a:t>’</a:t>
            </a:r>
            <a:r>
              <a:rPr lang="it-IT" sz="2000" b="1" i="1" u="sng" dirty="0"/>
              <a:t>iscrizione </a:t>
            </a:r>
            <a:r>
              <a:rPr lang="it-IT" sz="2000" b="1" i="1" u="sng" dirty="0" err="1"/>
              <a:t>all</a:t>
            </a:r>
            <a:r>
              <a:rPr lang="ja-JP" altLang="it-IT" sz="2000" b="1" i="1" u="sng" dirty="0"/>
              <a:t>’</a:t>
            </a:r>
            <a:r>
              <a:rPr lang="it-IT" sz="2000" b="1" i="1" u="sng" dirty="0"/>
              <a:t>Anagrafe delle ONLUS DR Lazio</a:t>
            </a:r>
            <a:r>
              <a:rPr lang="it-IT" sz="2000" dirty="0"/>
              <a:t> </a:t>
            </a:r>
            <a:r>
              <a:rPr lang="it-IT" sz="2000" dirty="0" smtClean="0"/>
              <a:t>alla</a:t>
            </a:r>
          </a:p>
          <a:p>
            <a:pPr algn="ctr"/>
            <a:r>
              <a:rPr lang="ja-JP" altLang="it-IT" sz="2000" b="1" dirty="0" smtClean="0"/>
              <a:t>“</a:t>
            </a:r>
            <a:r>
              <a:rPr lang="it-IT" sz="2000" b="1" dirty="0"/>
              <a:t>San Francesco ONLUS</a:t>
            </a:r>
            <a:r>
              <a:rPr lang="ja-JP" altLang="it-IT" sz="2000" b="1" dirty="0"/>
              <a:t>”</a:t>
            </a:r>
            <a:endParaRPr lang="it-IT" sz="20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0"/>
            <a:ext cx="8588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fulvio\Desktop\logochiesa-0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2920" y="2780928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92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4824536" cy="648072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57056" y="836712"/>
            <a:ext cx="4320480" cy="472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Scopi e finalità</a:t>
            </a:r>
          </a:p>
          <a:p>
            <a:pPr>
              <a:lnSpc>
                <a:spcPct val="100000"/>
              </a:lnSpc>
            </a:pPr>
            <a:endParaRPr lang="it-IT"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u="sng" dirty="0" smtClean="0">
                <a:latin typeface="Arial"/>
                <a:cs typeface="Arial"/>
              </a:rPr>
              <a:t>L</a:t>
            </a:r>
            <a:r>
              <a:rPr lang="ja-JP" altLang="it-IT" sz="1800" u="sng" dirty="0" smtClean="0">
                <a:latin typeface="Arial"/>
                <a:cs typeface="Arial"/>
              </a:rPr>
              <a:t>’</a:t>
            </a:r>
            <a:r>
              <a:rPr lang="it-IT" sz="1800" u="sng" dirty="0" smtClean="0">
                <a:latin typeface="Arial"/>
                <a:cs typeface="Arial"/>
              </a:rPr>
              <a:t>Associazione “San Francesco Onlus” </a:t>
            </a:r>
            <a:r>
              <a:rPr lang="it-IT" sz="1800" u="sng" dirty="0">
                <a:latin typeface="Arial"/>
                <a:cs typeface="Arial"/>
              </a:rPr>
              <a:t>non ha scopo di </a:t>
            </a:r>
            <a:r>
              <a:rPr lang="it-IT" sz="1800" u="sng" dirty="0" smtClean="0">
                <a:latin typeface="Arial"/>
                <a:cs typeface="Arial"/>
              </a:rPr>
              <a:t>lucro:</a:t>
            </a:r>
          </a:p>
          <a:p>
            <a:pPr algn="just">
              <a:lnSpc>
                <a:spcPct val="100000"/>
              </a:lnSpc>
              <a:buFont typeface="Wingdings" charset="0"/>
              <a:buChar char="q"/>
            </a:pPr>
            <a:endParaRPr lang="it-IT" sz="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1" dirty="0">
                <a:latin typeface="Arial"/>
                <a:cs typeface="Arial"/>
              </a:rPr>
              <a:t>1 </a:t>
            </a:r>
            <a:r>
              <a:rPr lang="mr-IN" sz="1800" dirty="0" smtClean="0">
                <a:latin typeface="Arial"/>
                <a:cs typeface="Arial"/>
              </a:rPr>
              <a:t>–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</a:rPr>
              <a:t>Cura </a:t>
            </a:r>
            <a:r>
              <a:rPr lang="it-IT" sz="1800" dirty="0" smtClean="0">
                <a:latin typeface="Arial"/>
                <a:cs typeface="Arial"/>
              </a:rPr>
              <a:t>le </a:t>
            </a:r>
            <a:r>
              <a:rPr lang="it-IT" sz="1800" dirty="0">
                <a:latin typeface="Arial"/>
                <a:cs typeface="Arial"/>
              </a:rPr>
              <a:t>fasce più </a:t>
            </a:r>
            <a:r>
              <a:rPr lang="it-IT" sz="1800" dirty="0" smtClean="0">
                <a:latin typeface="Arial"/>
                <a:cs typeface="Arial"/>
              </a:rPr>
              <a:t>disagiate in </a:t>
            </a:r>
            <a:r>
              <a:rPr lang="it-IT" sz="1800" dirty="0">
                <a:latin typeface="Arial"/>
                <a:cs typeface="Arial"/>
              </a:rPr>
              <a:t>ragione di condizioni fisiche, psichiche, economiche, sociali o </a:t>
            </a:r>
            <a:r>
              <a:rPr lang="it-IT" sz="1800" dirty="0" smtClean="0">
                <a:latin typeface="Arial"/>
                <a:cs typeface="Arial"/>
              </a:rPr>
              <a:t>familiari </a:t>
            </a:r>
            <a:r>
              <a:rPr lang="it-IT" sz="1800" dirty="0">
                <a:latin typeface="Arial"/>
                <a:cs typeface="Arial"/>
              </a:rPr>
              <a:t>della comunità parrocchiale.</a:t>
            </a:r>
          </a:p>
          <a:p>
            <a:pPr algn="just">
              <a:lnSpc>
                <a:spcPct val="100000"/>
              </a:lnSpc>
              <a:buFont typeface="Arial" charset="0"/>
              <a:buAutoNum type="arabicPeriod"/>
            </a:pPr>
            <a:endParaRPr lang="it-IT" sz="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1" dirty="0">
                <a:latin typeface="Arial"/>
                <a:cs typeface="Arial"/>
              </a:rPr>
              <a:t>2</a:t>
            </a:r>
            <a:r>
              <a:rPr lang="it-IT" sz="1800" dirty="0">
                <a:latin typeface="Arial"/>
                <a:cs typeface="Arial"/>
              </a:rPr>
              <a:t> - Promuove incontri di formazione e assistenza nel campo della solidarietà </a:t>
            </a:r>
            <a:r>
              <a:rPr lang="it-IT" sz="1800" dirty="0" smtClean="0">
                <a:latin typeface="Arial"/>
                <a:cs typeface="Arial"/>
              </a:rPr>
              <a:t>e coordina </a:t>
            </a:r>
            <a:r>
              <a:rPr lang="it-IT" sz="1800" dirty="0">
                <a:latin typeface="Arial"/>
                <a:cs typeface="Arial"/>
              </a:rPr>
              <a:t>le varie attività socio - assistenziali </a:t>
            </a:r>
            <a:r>
              <a:rPr lang="it-IT" sz="1800" dirty="0" smtClean="0">
                <a:latin typeface="Arial"/>
                <a:cs typeface="Arial"/>
              </a:rPr>
              <a:t>della Parrocchia.</a:t>
            </a:r>
          </a:p>
          <a:p>
            <a:pPr algn="just">
              <a:lnSpc>
                <a:spcPct val="100000"/>
              </a:lnSpc>
            </a:pPr>
            <a:endParaRPr lang="it-IT" sz="8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1" dirty="0" smtClean="0">
                <a:latin typeface="Arial"/>
                <a:cs typeface="Arial"/>
              </a:rPr>
              <a:t>3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</a:rPr>
              <a:t>- Cura il mantenimento e lo sviluppo delle opere parrocchiali e collabora con le istituzioni </a:t>
            </a:r>
            <a:r>
              <a:rPr lang="it-IT" sz="1800" dirty="0" smtClean="0">
                <a:latin typeface="Arial"/>
                <a:cs typeface="Arial"/>
              </a:rPr>
              <a:t>locali  </a:t>
            </a:r>
            <a:r>
              <a:rPr lang="it-IT" sz="1800" dirty="0">
                <a:latin typeface="Arial"/>
                <a:cs typeface="Arial"/>
              </a:rPr>
              <a:t>e le altre </a:t>
            </a:r>
            <a:r>
              <a:rPr lang="it-IT" sz="1800" dirty="0" smtClean="0">
                <a:latin typeface="Arial"/>
                <a:cs typeface="Arial"/>
              </a:rPr>
              <a:t>associazioni.</a:t>
            </a:r>
            <a:endParaRPr lang="it-IT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2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7-04-05 alle 19.09.2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620688"/>
            <a:ext cx="8640960" cy="3933056"/>
          </a:xfrm>
          <a:prstGeom prst="rect">
            <a:avLst/>
          </a:prstGeom>
        </p:spPr>
      </p:pic>
      <p:sp>
        <p:nvSpPr>
          <p:cNvPr id="2" name="Freccia destra 1"/>
          <p:cNvSpPr/>
          <p:nvPr/>
        </p:nvSpPr>
        <p:spPr>
          <a:xfrm>
            <a:off x="200472" y="3861048"/>
            <a:ext cx="576064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Schermata 2017-04-10 alle 17.29.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2" y="4468493"/>
            <a:ext cx="9906000" cy="238950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0552" y="260648"/>
            <a:ext cx="7992888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Finalmente siamo stati censiti ! Anno 2015 e 2016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28464" y="116632"/>
            <a:ext cx="9649072" cy="61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endParaRPr lang="it-IT" sz="1400" b="1" dirty="0"/>
          </a:p>
          <a:p>
            <a:pPr algn="ctr"/>
            <a:r>
              <a:rPr lang="it-IT" sz="2000" b="1" dirty="0"/>
              <a:t>Q</a:t>
            </a:r>
            <a:r>
              <a:rPr lang="it-IT" sz="2000" b="1" i="1" dirty="0"/>
              <a:t>uante sono le ONLUS in Italia ?</a:t>
            </a:r>
          </a:p>
          <a:p>
            <a:pPr algn="ctr"/>
            <a:r>
              <a:rPr lang="it-IT" sz="2000" i="1" dirty="0" smtClean="0"/>
              <a:t>500.000 </a:t>
            </a:r>
            <a:r>
              <a:rPr lang="it-IT" sz="2000" i="1" dirty="0"/>
              <a:t>(230.000 censimento 2001)</a:t>
            </a:r>
          </a:p>
          <a:p>
            <a:pPr algn="ctr"/>
            <a:endParaRPr lang="it-IT" sz="2000" b="1" i="1" dirty="0"/>
          </a:p>
          <a:p>
            <a:pPr algn="ctr"/>
            <a:endParaRPr lang="it-IT" sz="2800" b="1" i="1" dirty="0"/>
          </a:p>
          <a:p>
            <a:pPr algn="ctr"/>
            <a:endParaRPr lang="it-IT" sz="800" b="1" i="1" dirty="0" smtClean="0"/>
          </a:p>
          <a:p>
            <a:pPr algn="ctr"/>
            <a:endParaRPr lang="it-IT" sz="800" b="1" i="1" dirty="0" smtClean="0"/>
          </a:p>
          <a:p>
            <a:pPr algn="ctr"/>
            <a:r>
              <a:rPr lang="it-IT" sz="2800" b="1" i="1" dirty="0" smtClean="0"/>
              <a:t>Quante </a:t>
            </a:r>
            <a:r>
              <a:rPr lang="it-IT" sz="2800" b="1" i="1" dirty="0"/>
              <a:t>sono le ONLUS di culto ?</a:t>
            </a:r>
          </a:p>
          <a:p>
            <a:pPr algn="ctr"/>
            <a:r>
              <a:rPr lang="it-IT" sz="2800" i="1" dirty="0"/>
              <a:t>6.500 di cui riconosciute 980</a:t>
            </a:r>
          </a:p>
          <a:p>
            <a:pPr algn="ctr"/>
            <a:endParaRPr lang="it-IT" sz="2400" b="1" i="1" dirty="0"/>
          </a:p>
          <a:p>
            <a:pPr algn="ctr"/>
            <a:endParaRPr lang="it-IT" sz="2400" b="1" i="1" dirty="0"/>
          </a:p>
          <a:p>
            <a:pPr algn="ctr"/>
            <a:endParaRPr lang="it-IT" sz="3600" b="1" i="1" dirty="0" smtClean="0"/>
          </a:p>
          <a:p>
            <a:r>
              <a:rPr lang="it-IT" sz="3000" b="1" i="1" dirty="0" smtClean="0"/>
              <a:t>Quante </a:t>
            </a:r>
            <a:r>
              <a:rPr lang="it-IT" sz="3000" b="1" i="1" dirty="0"/>
              <a:t>le ONLUS di culto nella Provincia </a:t>
            </a:r>
            <a:r>
              <a:rPr lang="it-IT" sz="3000" b="1" i="1" dirty="0" smtClean="0"/>
              <a:t>di Roma</a:t>
            </a:r>
            <a:r>
              <a:rPr lang="it-IT" sz="3000" b="1" i="1" dirty="0"/>
              <a:t>?</a:t>
            </a:r>
          </a:p>
          <a:p>
            <a:pPr algn="ctr"/>
            <a:r>
              <a:rPr lang="it-IT" sz="4000" b="1" i="1" dirty="0" smtClean="0"/>
              <a:t>400 </a:t>
            </a:r>
            <a:r>
              <a:rPr lang="it-IT" sz="1800" b="1" i="1" dirty="0"/>
              <a:t>di cui riconosciute </a:t>
            </a:r>
            <a:r>
              <a:rPr lang="it-IT" sz="4000" b="1" i="1" dirty="0" smtClean="0"/>
              <a:t>80</a:t>
            </a:r>
            <a:endParaRPr lang="it-IT" sz="4000" b="1" i="1" dirty="0"/>
          </a:p>
          <a:p>
            <a:pPr algn="ctr"/>
            <a:endParaRPr lang="it-IT" sz="2400" b="1" i="1" dirty="0"/>
          </a:p>
          <a:p>
            <a:pPr algn="ctr"/>
            <a:endParaRPr lang="it-IT" sz="2400" b="1" i="1" dirty="0" smtClean="0"/>
          </a:p>
          <a:p>
            <a:pPr algn="ctr"/>
            <a:endParaRPr lang="it-IT" sz="2400" b="1" i="1" dirty="0"/>
          </a:p>
          <a:p>
            <a:pPr algn="ctr"/>
            <a:r>
              <a:rPr lang="it-IT" sz="2400" b="1" i="1" dirty="0"/>
              <a:t>“San Francesco Onlus”</a:t>
            </a:r>
          </a:p>
          <a:p>
            <a:pPr algn="ctr"/>
            <a:r>
              <a:rPr lang="it-IT" b="1" i="1" dirty="0"/>
              <a:t>Ramo ONLUS della Parrocchia San Francesco d’Assisi</a:t>
            </a:r>
            <a:endParaRPr lang="it-IT" sz="1800" b="1" i="1" dirty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115888"/>
            <a:ext cx="8588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48544" y="4869160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 bwMode="auto">
          <a:xfrm flipH="1">
            <a:off x="5169024" y="4725144"/>
            <a:ext cx="1080120" cy="864096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ccia in giù 5"/>
          <p:cNvSpPr>
            <a:spLocks noChangeArrowheads="1"/>
          </p:cNvSpPr>
          <p:nvPr/>
        </p:nvSpPr>
        <p:spPr bwMode="auto">
          <a:xfrm>
            <a:off x="4304928" y="1052736"/>
            <a:ext cx="935038" cy="57626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BEA9"/>
              </a:gs>
              <a:gs pos="80000">
                <a:srgbClr val="00F8DE"/>
              </a:gs>
              <a:gs pos="100000">
                <a:srgbClr val="00FFE3"/>
              </a:gs>
            </a:gsLst>
            <a:lin ang="16200000"/>
          </a:gradFill>
          <a:ln w="9525">
            <a:solidFill>
              <a:srgbClr val="00DFCA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+mn-lt"/>
              <a:ea typeface="+mn-ea"/>
            </a:endParaRPr>
          </a:p>
        </p:txBody>
      </p:sp>
      <p:sp>
        <p:nvSpPr>
          <p:cNvPr id="7" name="Freccia in giù 6"/>
          <p:cNvSpPr>
            <a:spLocks noChangeArrowheads="1"/>
          </p:cNvSpPr>
          <p:nvPr/>
        </p:nvSpPr>
        <p:spPr bwMode="auto">
          <a:xfrm>
            <a:off x="3944888" y="2708920"/>
            <a:ext cx="1512168" cy="792088"/>
          </a:xfrm>
          <a:prstGeom prst="downArrow">
            <a:avLst>
              <a:gd name="adj1" fmla="val 50000"/>
              <a:gd name="adj2" fmla="val 58512"/>
            </a:avLst>
          </a:prstGeom>
          <a:gradFill rotWithShape="1">
            <a:gsLst>
              <a:gs pos="0">
                <a:srgbClr val="00BEA9"/>
              </a:gs>
              <a:gs pos="80000">
                <a:srgbClr val="00F8DE"/>
              </a:gs>
              <a:gs pos="100000">
                <a:srgbClr val="00FFE3"/>
              </a:gs>
            </a:gsLst>
            <a:lin ang="16200000"/>
          </a:gradFill>
          <a:ln w="9525">
            <a:solidFill>
              <a:srgbClr val="00DFCA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689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41" y="0"/>
            <a:ext cx="715534" cy="7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03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44488" y="980728"/>
            <a:ext cx="9433048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b="1" dirty="0">
                <a:solidFill>
                  <a:srgbClr val="000000"/>
                </a:solidFill>
              </a:rPr>
              <a:t>Direttivo </a:t>
            </a:r>
            <a:r>
              <a:rPr lang="it-IT" sz="2400" b="1" dirty="0" smtClean="0">
                <a:solidFill>
                  <a:srgbClr val="000000"/>
                </a:solidFill>
              </a:rPr>
              <a:t>Onlus “CPP - Istituzionale”:</a:t>
            </a:r>
          </a:p>
          <a:p>
            <a:pPr algn="just">
              <a:defRPr/>
            </a:pPr>
            <a:endParaRPr lang="it-IT" sz="8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1800" b="1" dirty="0" smtClean="0">
                <a:solidFill>
                  <a:srgbClr val="000000"/>
                </a:solidFill>
              </a:rPr>
              <a:t>Presidente</a:t>
            </a:r>
            <a:r>
              <a:rPr lang="it-IT" sz="1800" dirty="0" smtClean="0">
                <a:solidFill>
                  <a:srgbClr val="000000"/>
                </a:solidFill>
              </a:rPr>
              <a:t>: Mons. Domenico Giannandrea , Giorgio Michetti (Presidente Laico)</a:t>
            </a:r>
          </a:p>
          <a:p>
            <a:r>
              <a:rPr lang="it-IT" sz="1800" dirty="0" smtClean="0">
                <a:solidFill>
                  <a:srgbClr val="000000"/>
                </a:solidFill>
              </a:rPr>
              <a:t>Coordinatori: M. Cristina Portunato,</a:t>
            </a:r>
            <a:r>
              <a:rPr lang="it-IT" sz="1800" dirty="0" smtClean="0"/>
              <a:t> </a:t>
            </a:r>
            <a:r>
              <a:rPr lang="it-IT" sz="1800" dirty="0"/>
              <a:t>Sannino Nicole, Bellomo Vincenzo</a:t>
            </a:r>
            <a:r>
              <a:rPr lang="it-IT" sz="1800" dirty="0" smtClean="0"/>
              <a:t>, Bagnato </a:t>
            </a:r>
            <a:r>
              <a:rPr lang="it-IT" sz="1800" dirty="0"/>
              <a:t>Massimiliano e Cianciaruso Pietro</a:t>
            </a:r>
            <a:r>
              <a:rPr lang="it-IT" sz="1800" dirty="0" smtClean="0"/>
              <a:t>.</a:t>
            </a:r>
          </a:p>
          <a:p>
            <a:r>
              <a:rPr lang="it-IT" sz="1800" b="1" dirty="0" smtClean="0"/>
              <a:t>Segretario</a:t>
            </a:r>
            <a:r>
              <a:rPr lang="it-IT" sz="1800" dirty="0"/>
              <a:t>:  Fulvio Di Giuseppe</a:t>
            </a:r>
          </a:p>
          <a:p>
            <a:r>
              <a:rPr lang="it-IT" sz="1800" b="1" dirty="0" smtClean="0"/>
              <a:t>Segreteria</a:t>
            </a:r>
            <a:r>
              <a:rPr lang="it-IT" sz="1800" dirty="0"/>
              <a:t>: Fulvio Di Giuseppe, Ranalli M. Luisa e Federica Licocci.</a:t>
            </a:r>
            <a:endParaRPr lang="it-IT" sz="1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rgbClr val="000000"/>
                </a:solidFill>
              </a:rPr>
              <a:t>Direttivo </a:t>
            </a:r>
            <a:r>
              <a:rPr lang="it-IT" sz="2800" b="1" dirty="0">
                <a:solidFill>
                  <a:srgbClr val="000000"/>
                </a:solidFill>
              </a:rPr>
              <a:t>Onlus </a:t>
            </a:r>
            <a:r>
              <a:rPr lang="it-IT" sz="2800" b="1" dirty="0" smtClean="0">
                <a:solidFill>
                  <a:srgbClr val="000000"/>
                </a:solidFill>
              </a:rPr>
              <a:t>Gestionale</a:t>
            </a:r>
          </a:p>
          <a:p>
            <a:pPr>
              <a:defRPr/>
            </a:pPr>
            <a:endParaRPr lang="it-IT" sz="8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it-IT" sz="8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800" b="1" dirty="0" smtClean="0">
                <a:solidFill>
                  <a:srgbClr val="000000"/>
                </a:solidFill>
              </a:rPr>
              <a:t>Coordinamento delle attività</a:t>
            </a:r>
            <a:r>
              <a:rPr lang="it-IT" sz="1800" dirty="0" smtClean="0">
                <a:solidFill>
                  <a:srgbClr val="000000"/>
                </a:solidFill>
              </a:rPr>
              <a:t>:	Fulvio Di Giuseppe, Federica Licocci, Angelo Severini  				Remo Simonetti, Pina </a:t>
            </a:r>
            <a:r>
              <a:rPr lang="it-IT" sz="1800" dirty="0">
                <a:solidFill>
                  <a:srgbClr val="000000"/>
                </a:solidFill>
              </a:rPr>
              <a:t>Russo, Roberto Canullo, </a:t>
            </a:r>
            <a:r>
              <a:rPr lang="it-IT" sz="1800" dirty="0" smtClean="0">
                <a:solidFill>
                  <a:srgbClr val="000000"/>
                </a:solidFill>
              </a:rPr>
              <a:t>				Claudia </a:t>
            </a:r>
            <a:r>
              <a:rPr lang="it-IT" sz="1800" dirty="0">
                <a:solidFill>
                  <a:srgbClr val="000000"/>
                </a:solidFill>
              </a:rPr>
              <a:t>Canullo, Barbara </a:t>
            </a:r>
            <a:r>
              <a:rPr lang="it-IT" sz="1800" dirty="0" smtClean="0">
                <a:solidFill>
                  <a:srgbClr val="000000"/>
                </a:solidFill>
              </a:rPr>
              <a:t>Mauro, Natalia</a:t>
            </a:r>
          </a:p>
          <a:p>
            <a:pPr marL="285750" indent="-285750">
              <a:buFontTx/>
              <a:buChar char="-"/>
              <a:defRPr/>
            </a:pPr>
            <a:endParaRPr lang="it-IT" sz="8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800" b="1" dirty="0">
                <a:solidFill>
                  <a:srgbClr val="000000"/>
                </a:solidFill>
              </a:rPr>
              <a:t>Gestione anagrafica </a:t>
            </a:r>
            <a:r>
              <a:rPr lang="it-IT" sz="1800" b="1" dirty="0" smtClean="0">
                <a:solidFill>
                  <a:srgbClr val="000000"/>
                </a:solidFill>
              </a:rPr>
              <a:t>soci</a:t>
            </a:r>
            <a:r>
              <a:rPr lang="it-IT" sz="1800" b="1" dirty="0">
                <a:solidFill>
                  <a:srgbClr val="000000"/>
                </a:solidFill>
              </a:rPr>
              <a:t>	</a:t>
            </a:r>
            <a:r>
              <a:rPr lang="it-IT" sz="1800" dirty="0">
                <a:solidFill>
                  <a:srgbClr val="000000"/>
                </a:solidFill>
              </a:rPr>
              <a:t>Pina Russo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b="1" dirty="0" smtClean="0">
                <a:solidFill>
                  <a:srgbClr val="000000"/>
                </a:solidFill>
              </a:rPr>
              <a:t>Segretario</a:t>
            </a:r>
            <a:r>
              <a:rPr lang="it-IT" sz="1800" b="1" dirty="0">
                <a:solidFill>
                  <a:srgbClr val="000000"/>
                </a:solidFill>
              </a:rPr>
              <a:t>, </a:t>
            </a:r>
            <a:r>
              <a:rPr lang="it-IT" sz="1800" b="1" dirty="0" smtClean="0">
                <a:solidFill>
                  <a:srgbClr val="000000"/>
                </a:solidFill>
              </a:rPr>
              <a:t>Tesoriere </a:t>
            </a:r>
            <a:r>
              <a:rPr lang="it-IT" sz="1800" b="1" dirty="0">
                <a:solidFill>
                  <a:srgbClr val="000000"/>
                </a:solidFill>
              </a:rPr>
              <a:t>		</a:t>
            </a:r>
            <a:r>
              <a:rPr lang="it-IT" sz="1800" dirty="0">
                <a:solidFill>
                  <a:srgbClr val="000000"/>
                </a:solidFill>
              </a:rPr>
              <a:t>Fulvio Di </a:t>
            </a:r>
            <a:r>
              <a:rPr lang="it-IT" sz="1800" dirty="0" smtClean="0">
                <a:solidFill>
                  <a:srgbClr val="000000"/>
                </a:solidFill>
              </a:rPr>
              <a:t>Giuseppe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b="1" dirty="0" smtClean="0">
                <a:solidFill>
                  <a:srgbClr val="000000"/>
                </a:solidFill>
              </a:rPr>
              <a:t>Assistenza Soci, eventi</a:t>
            </a:r>
            <a:r>
              <a:rPr lang="it-IT" sz="1800" dirty="0" smtClean="0">
                <a:solidFill>
                  <a:srgbClr val="000000"/>
                </a:solidFill>
              </a:rPr>
              <a:t>	</a:t>
            </a:r>
            <a:r>
              <a:rPr lang="it-IT" sz="1800" dirty="0">
                <a:solidFill>
                  <a:srgbClr val="000000"/>
                </a:solidFill>
              </a:rPr>
              <a:t>Roberto Canullo, </a:t>
            </a:r>
            <a:r>
              <a:rPr lang="it-IT" sz="1800" dirty="0" smtClean="0">
                <a:solidFill>
                  <a:srgbClr val="000000"/>
                </a:solidFill>
              </a:rPr>
              <a:t>Claudia </a:t>
            </a:r>
            <a:r>
              <a:rPr lang="it-IT" sz="1800" dirty="0">
                <a:solidFill>
                  <a:srgbClr val="000000"/>
                </a:solidFill>
              </a:rPr>
              <a:t>Canullo, Barbara Mauro</a:t>
            </a:r>
            <a:endParaRPr lang="it-IT" sz="18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800" b="1" dirty="0" smtClean="0">
                <a:solidFill>
                  <a:srgbClr val="000000"/>
                </a:solidFill>
              </a:rPr>
              <a:t>Fiscale </a:t>
            </a:r>
            <a:r>
              <a:rPr lang="it-IT" sz="1800" dirty="0" smtClean="0">
                <a:solidFill>
                  <a:srgbClr val="000000"/>
                </a:solidFill>
              </a:rPr>
              <a:t>			Cristiano Vella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b="1" dirty="0" smtClean="0">
                <a:solidFill>
                  <a:srgbClr val="000000"/>
                </a:solidFill>
              </a:rPr>
              <a:t>Contabile 			</a:t>
            </a:r>
            <a:r>
              <a:rPr lang="it-IT" sz="1800" dirty="0" smtClean="0"/>
              <a:t>Giuseppe Mele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b="1" dirty="0">
                <a:solidFill>
                  <a:srgbClr val="000000"/>
                </a:solidFill>
              </a:rPr>
              <a:t>Revisore contabile </a:t>
            </a:r>
            <a:r>
              <a:rPr lang="it-IT" sz="1800" dirty="0">
                <a:solidFill>
                  <a:srgbClr val="000000"/>
                </a:solidFill>
              </a:rPr>
              <a:t>		</a:t>
            </a:r>
            <a:r>
              <a:rPr lang="it-IT" sz="1800" dirty="0" smtClean="0">
                <a:solidFill>
                  <a:srgbClr val="000000"/>
                </a:solidFill>
              </a:rPr>
              <a:t>Remo Simonetti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b="1" dirty="0">
                <a:solidFill>
                  <a:srgbClr val="000000"/>
                </a:solidFill>
              </a:rPr>
              <a:t>Legale</a:t>
            </a:r>
            <a:r>
              <a:rPr lang="it-IT" sz="1800" dirty="0">
                <a:solidFill>
                  <a:srgbClr val="000000"/>
                </a:solidFill>
              </a:rPr>
              <a:t>:			Antonio </a:t>
            </a:r>
            <a:r>
              <a:rPr lang="it-IT" sz="1800" dirty="0" smtClean="0">
                <a:solidFill>
                  <a:srgbClr val="000000"/>
                </a:solidFill>
              </a:rPr>
              <a:t>Arseni</a:t>
            </a:r>
            <a:endParaRPr lang="it-IT" sz="1800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00672" y="260648"/>
            <a:ext cx="6408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Gestione </a:t>
            </a:r>
            <a:r>
              <a:rPr lang="it-IT" sz="3600" b="1" dirty="0" smtClean="0"/>
              <a:t>Onlus, struttura </a:t>
            </a:r>
            <a:endParaRPr lang="it-IT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/>
        </p:nvSpPr>
        <p:spPr bwMode="auto">
          <a:xfrm>
            <a:off x="344488" y="980728"/>
            <a:ext cx="9145016" cy="6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endParaRPr lang="it-IT" sz="100" dirty="0"/>
          </a:p>
          <a:p>
            <a:pPr algn="ctr"/>
            <a:endParaRPr lang="it-IT" sz="800" dirty="0" smtClean="0"/>
          </a:p>
          <a:p>
            <a:pPr algn="just"/>
            <a:r>
              <a:rPr lang="it-IT" sz="1800" b="1" dirty="0" smtClean="0"/>
              <a:t>Il Libro </a:t>
            </a:r>
            <a:r>
              <a:rPr lang="it-IT" altLang="ja-JP" sz="1800" b="1" dirty="0" smtClean="0"/>
              <a:t>dei soci (Anagrafica) </a:t>
            </a:r>
            <a:r>
              <a:rPr lang="it-IT" altLang="ja-JP" sz="1800" dirty="0" smtClean="0"/>
              <a:t>è costantemente aggiornato in un apposito registro informatizzato, sempre disponibile per la consultazione. La mail per per agevolare i soci è: </a:t>
            </a:r>
            <a:r>
              <a:rPr lang="it-IT" altLang="ja-JP" sz="1800" dirty="0" smtClean="0">
                <a:hlinkClick r:id="rId3"/>
              </a:rPr>
              <a:t>anagrafica.onlus@libero.it</a:t>
            </a:r>
            <a:r>
              <a:rPr lang="it-IT" altLang="ja-JP" sz="1800" dirty="0" smtClean="0"/>
              <a:t> .</a:t>
            </a:r>
            <a:r>
              <a:rPr lang="it-IT" altLang="ja-JP" sz="1800" dirty="0"/>
              <a:t> </a:t>
            </a:r>
            <a:r>
              <a:rPr lang="it-IT" altLang="ja-JP" sz="1800" dirty="0" smtClean="0"/>
              <a:t> </a:t>
            </a:r>
            <a:r>
              <a:rPr lang="it-IT" sz="1800" u="sng" dirty="0" smtClean="0"/>
              <a:t>Le </a:t>
            </a:r>
            <a:r>
              <a:rPr lang="it-IT" sz="1800" u="sng" dirty="0"/>
              <a:t>categorie di soci sono</a:t>
            </a:r>
            <a:r>
              <a:rPr lang="it-IT" sz="1800" u="sng" dirty="0" smtClean="0"/>
              <a:t>:</a:t>
            </a:r>
          </a:p>
          <a:p>
            <a:pPr algn="just"/>
            <a:endParaRPr lang="it-IT" sz="800" u="sng" dirty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sz="1800" b="1" dirty="0"/>
              <a:t>Socio Benefattore:</a:t>
            </a:r>
            <a:r>
              <a:rPr lang="it-IT" sz="1800" dirty="0"/>
              <a:t> sono </a:t>
            </a:r>
            <a:r>
              <a:rPr lang="it-IT" sz="1800" dirty="0" smtClean="0"/>
              <a:t>persone benemerite </a:t>
            </a:r>
            <a:r>
              <a:rPr lang="it-IT" sz="1800" dirty="0"/>
              <a:t>che contribuiscano a</a:t>
            </a:r>
            <a:r>
              <a:rPr lang="it-IT" sz="1800" dirty="0" smtClean="0"/>
              <a:t>i </a:t>
            </a:r>
            <a:r>
              <a:rPr lang="it-IT" sz="1800" dirty="0"/>
              <a:t>scopi statutari. </a:t>
            </a:r>
            <a:endParaRPr lang="it-IT" sz="1800" dirty="0" smtClean="0"/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sz="1800" b="1" dirty="0" smtClean="0"/>
              <a:t>Socio </a:t>
            </a:r>
            <a:r>
              <a:rPr lang="it-IT" sz="1800" b="1" dirty="0"/>
              <a:t>ordinario</a:t>
            </a:r>
            <a:r>
              <a:rPr lang="it-IT" sz="1800" b="1" dirty="0" smtClean="0"/>
              <a:t>:</a:t>
            </a:r>
            <a:r>
              <a:rPr lang="it-IT" sz="1800" dirty="0"/>
              <a:t> </a:t>
            </a:r>
            <a:r>
              <a:rPr lang="it-IT" sz="1800" b="1" dirty="0" smtClean="0"/>
              <a:t>tutti </a:t>
            </a:r>
            <a:r>
              <a:rPr lang="it-IT" sz="1800" b="1" dirty="0"/>
              <a:t>coloro </a:t>
            </a:r>
            <a:r>
              <a:rPr lang="it-IT" sz="1800" b="1" dirty="0" smtClean="0"/>
              <a:t>che versano regolarmente </a:t>
            </a:r>
            <a:r>
              <a:rPr lang="it-IT" sz="1800" dirty="0" smtClean="0"/>
              <a:t>la </a:t>
            </a:r>
            <a:r>
              <a:rPr lang="it-IT" sz="1800" dirty="0"/>
              <a:t>quota </a:t>
            </a:r>
            <a:r>
              <a:rPr lang="it-IT" sz="1800" dirty="0" smtClean="0"/>
              <a:t>annua “simbolica” </a:t>
            </a:r>
            <a:r>
              <a:rPr lang="it-IT" sz="1800" dirty="0"/>
              <a:t>di 5,00 </a:t>
            </a:r>
            <a:r>
              <a:rPr lang="it-IT" sz="1800" dirty="0" smtClean="0"/>
              <a:t>€; </a:t>
            </a:r>
            <a:r>
              <a:rPr lang="it-IT" sz="1800" u="sng" dirty="0"/>
              <a:t>sono esentati </a:t>
            </a:r>
            <a:r>
              <a:rPr lang="it-IT" sz="1800" u="sng" dirty="0" smtClean="0"/>
              <a:t>solo </a:t>
            </a:r>
            <a:r>
              <a:rPr lang="it-IT" sz="1800" u="sng" dirty="0"/>
              <a:t>gli studenti e i non lavoratori, senza reddito</a:t>
            </a:r>
            <a:r>
              <a:rPr lang="it-IT" sz="1800" u="sng" dirty="0" smtClean="0"/>
              <a:t>.</a:t>
            </a:r>
            <a:endParaRPr lang="it-IT" altLang="ja-JP" sz="1800" dirty="0" smtClean="0"/>
          </a:p>
          <a:p>
            <a:pPr algn="just">
              <a:buFont typeface="Wingdings" charset="0"/>
              <a:buChar char="q"/>
            </a:pPr>
            <a:endParaRPr lang="it-IT" altLang="ja-JP" sz="800" dirty="0" smtClean="0"/>
          </a:p>
          <a:p>
            <a:pPr algn="just">
              <a:buFont typeface="Wingdings" charset="0"/>
              <a:buChar char="q"/>
            </a:pPr>
            <a:r>
              <a:rPr lang="it-IT" sz="1800" b="1" dirty="0"/>
              <a:t>Soci attivi riferiti all'anno solare 2016 risultano essere in n. 102</a:t>
            </a:r>
            <a:endParaRPr lang="it-IT" sz="1800" dirty="0"/>
          </a:p>
          <a:p>
            <a:pPr algn="just">
              <a:buFont typeface="Wingdings" charset="0"/>
              <a:buChar char="q"/>
            </a:pPr>
            <a:endParaRPr lang="it-IT" altLang="ja-JP" sz="800" dirty="0" smtClean="0"/>
          </a:p>
          <a:p>
            <a:pPr algn="just"/>
            <a:r>
              <a:rPr lang="it-IT" sz="1800" b="1" dirty="0"/>
              <a:t>A – BONIFICO - Banca Prossima SPA </a:t>
            </a:r>
            <a:r>
              <a:rPr lang="is-IS" sz="1800" dirty="0"/>
              <a:t>IBAN: IT 81 E 03359 01600 100000079215  </a:t>
            </a:r>
          </a:p>
          <a:p>
            <a:pPr algn="just"/>
            <a:r>
              <a:rPr lang="it-IT" sz="1800" b="1" dirty="0"/>
              <a:t>B - CONTO CORRENTE POSTALE c\c 001024779850 –</a:t>
            </a:r>
            <a:r>
              <a:rPr lang="it-IT" sz="1800" dirty="0"/>
              <a:t>Bollettini  in segreteria</a:t>
            </a:r>
          </a:p>
          <a:p>
            <a:pPr algn="just"/>
            <a:r>
              <a:rPr lang="it-IT" sz="1800" b="1" dirty="0"/>
              <a:t>C - CONTANTI </a:t>
            </a:r>
            <a:r>
              <a:rPr lang="it-IT" sz="1800" dirty="0"/>
              <a:t>- In segreteria tramite ricevuta del versamento, non </a:t>
            </a:r>
            <a:r>
              <a:rPr lang="it-IT" sz="1800" dirty="0" smtClean="0"/>
              <a:t>detraibile</a:t>
            </a:r>
          </a:p>
          <a:p>
            <a:pPr algn="just"/>
            <a:r>
              <a:rPr lang="it-IT" sz="1800" dirty="0" smtClean="0"/>
              <a:t>Nella </a:t>
            </a:r>
            <a:r>
              <a:rPr lang="it-IT" sz="1800" dirty="0"/>
              <a:t>causale </a:t>
            </a:r>
            <a:r>
              <a:rPr lang="it-IT" sz="1800" dirty="0" smtClean="0"/>
              <a:t>specificare:</a:t>
            </a:r>
            <a:r>
              <a:rPr lang="it-IT" sz="1800" dirty="0"/>
              <a:t> </a:t>
            </a:r>
            <a:r>
              <a:rPr lang="it-IT" sz="1800" i="1" dirty="0" smtClean="0"/>
              <a:t>Versamento quota annuale;</a:t>
            </a:r>
            <a:r>
              <a:rPr lang="it-IT" sz="1800" i="1" dirty="0"/>
              <a:t> </a:t>
            </a:r>
            <a:r>
              <a:rPr lang="it-IT" sz="1800" i="1" dirty="0" smtClean="0"/>
              <a:t>2</a:t>
            </a:r>
            <a:r>
              <a:rPr lang="it-IT" sz="1800" i="1" dirty="0"/>
              <a:t>) versamento quota +</a:t>
            </a:r>
            <a:r>
              <a:rPr lang="it-IT" sz="1800" i="1" dirty="0" smtClean="0"/>
              <a:t> </a:t>
            </a:r>
            <a:r>
              <a:rPr lang="it-IT" sz="1800" i="1" dirty="0"/>
              <a:t>donazione</a:t>
            </a:r>
            <a:r>
              <a:rPr lang="it-IT" sz="1800" i="1" dirty="0" smtClean="0"/>
              <a:t>;</a:t>
            </a:r>
            <a:r>
              <a:rPr lang="it-IT" sz="1800" dirty="0" smtClean="0"/>
              <a:t> </a:t>
            </a:r>
            <a:r>
              <a:rPr lang="it-IT" sz="1800" i="1" dirty="0" smtClean="0"/>
              <a:t>3</a:t>
            </a:r>
            <a:r>
              <a:rPr lang="it-IT" sz="1800" i="1" dirty="0"/>
              <a:t>)versamento </a:t>
            </a:r>
            <a:r>
              <a:rPr lang="it-IT" sz="1800" i="1" dirty="0" smtClean="0"/>
              <a:t> </a:t>
            </a:r>
            <a:r>
              <a:rPr lang="it-IT" sz="1800" i="1" dirty="0"/>
              <a:t>donazione</a:t>
            </a:r>
            <a:r>
              <a:rPr lang="it-IT" sz="1800" i="1" dirty="0" smtClean="0"/>
              <a:t>;</a:t>
            </a:r>
          </a:p>
          <a:p>
            <a:pPr algn="just"/>
            <a:endParaRPr lang="it-IT" sz="400" dirty="0"/>
          </a:p>
          <a:p>
            <a:endParaRPr lang="it-IT" sz="800" dirty="0">
              <a:solidFill>
                <a:srgbClr val="000000"/>
              </a:solidFill>
            </a:endParaRPr>
          </a:p>
          <a:p>
            <a:pPr algn="ctr"/>
            <a:r>
              <a:rPr lang="it-IT" sz="2400" b="1" dirty="0"/>
              <a:t>Deduzione o </a:t>
            </a:r>
            <a:r>
              <a:rPr lang="it-IT" sz="2400" b="1" dirty="0" smtClean="0"/>
              <a:t>detrazione su donazioni?</a:t>
            </a:r>
            <a:endParaRPr lang="it-IT" sz="2400" dirty="0"/>
          </a:p>
          <a:p>
            <a:pPr algn="just"/>
            <a:r>
              <a:rPr lang="it-IT" sz="1800" dirty="0" smtClean="0"/>
              <a:t>Al momento </a:t>
            </a:r>
            <a:r>
              <a:rPr lang="it-IT" sz="1800" dirty="0"/>
              <a:t>della presentazione della dichiarazione dei redditi </a:t>
            </a:r>
            <a:r>
              <a:rPr lang="it-IT" sz="1800" dirty="0" smtClean="0"/>
              <a:t>si dovrà </a:t>
            </a:r>
            <a:r>
              <a:rPr lang="it-IT" sz="1800" dirty="0"/>
              <a:t>valutare se è più conveniente fruire della </a:t>
            </a:r>
            <a:r>
              <a:rPr lang="it-IT" sz="1800" u="sng" dirty="0"/>
              <a:t>detrazione d’imposta del 19% oppure della deduzione del 10% del reddito </a:t>
            </a:r>
            <a:r>
              <a:rPr lang="it-IT" sz="1800" u="sng" dirty="0" smtClean="0"/>
              <a:t>complessivo.</a:t>
            </a:r>
            <a:r>
              <a:rPr lang="it-IT" sz="1800" dirty="0" smtClean="0"/>
              <a:t> </a:t>
            </a:r>
            <a:r>
              <a:rPr lang="it-IT" sz="1800" b="1" u="sng" dirty="0"/>
              <a:t>In entrambi i casi, l'agevolazione compete a condizione che il versamento sia eseguito tramite banca o ufficio postale ovvero mediante carte di debito, di credito e prepagate, assegni bancari e circolari</a:t>
            </a:r>
            <a:r>
              <a:rPr lang="it-IT" sz="1800" b="1" u="sng" dirty="0" smtClean="0"/>
              <a:t>.</a:t>
            </a:r>
            <a:endParaRPr lang="it-IT" sz="1800" dirty="0" smtClean="0"/>
          </a:p>
          <a:p>
            <a:pPr algn="just"/>
            <a:endParaRPr lang="it-IT" sz="800" dirty="0" smtClean="0"/>
          </a:p>
          <a:p>
            <a:pPr algn="just"/>
            <a:r>
              <a:rPr lang="it-IT" sz="1800" dirty="0"/>
              <a:t>I</a:t>
            </a:r>
            <a:r>
              <a:rPr lang="it-IT" sz="1800" dirty="0" smtClean="0"/>
              <a:t> </a:t>
            </a:r>
            <a:r>
              <a:rPr lang="it-IT" sz="1800" dirty="0"/>
              <a:t>contributi versati come quote associative </a:t>
            </a:r>
            <a:r>
              <a:rPr lang="it-IT" sz="1800" b="1" dirty="0"/>
              <a:t>NON sono deducibili</a:t>
            </a:r>
            <a:r>
              <a:rPr lang="it-IT" sz="1800" dirty="0"/>
              <a:t>.</a:t>
            </a:r>
          </a:p>
          <a:p>
            <a:pPr algn="just"/>
            <a:endParaRPr lang="it-IT" sz="800" dirty="0"/>
          </a:p>
          <a:p>
            <a:pPr algn="just">
              <a:buFont typeface="Wingdings" charset="0"/>
              <a:buChar char="q"/>
            </a:pPr>
            <a:endParaRPr lang="it-IT" altLang="ja-JP" sz="1800" dirty="0" smtClean="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188913"/>
            <a:ext cx="858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C:\Users\fulvio\Desktop\logochiesa-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03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08584" y="332656"/>
            <a:ext cx="7200800" cy="5437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3200" b="1" dirty="0" smtClean="0">
                <a:solidFill>
                  <a:srgbClr val="002060"/>
                </a:solidFill>
                <a:latin typeface="+mn-lt"/>
              </a:rPr>
              <a:t>Anagrafica soci</a:t>
            </a: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38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03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188913"/>
            <a:ext cx="858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2" descr="data:image/jpeg;base64,/9j/4AAQSkZJRgABAQAAAQABAAD/2wCEAAkGBhQSBQkUExQUFRUVDRYaDRgXFyMXHhQhICckIB8fIRghGyYqIxolHhgZIDsnJycpLCwvHx49NzAsNSguLDABCQoKBQUFDQUFDSkYEhgpKSkpKSkpKSkpKSkpKSkpKSkpKSkpKSkpKSkpKSkpKSkpKSkpKSkpKSkpKSkpKSkpKf/AABEIAFAAUAMBIgACEQEDEQH/xAAbAAADAAMBAQAAAAAAAAAAAAAABgcDBAUBAv/EADQQAAECBAQFAQYGAwEAAAAAAAECAwAEESEFEhMxBgcUIlFBFSMyYZGhJDRScYGSQqKxF//EABQBAQAAAAAAAAAAAAAAAAAAAAD/xAAUEQEAAAAAAAAAAAAAAAAAAAAA/9oADAMBAAIRAxEAPwBQ5U4i+1K41oyHWBSG9Q1HubLob+an+sT1W8UTlK24ZXG9PEEyPY3mBSlWvZdu4ja+36onZgPIIIIAggggCCCCAyS5/Et2r3Cg8w+c3MQfdn8PL8j0RDS8qag57728bQhy/wCZbvTvF/EP/OBtwYjh2pPpnjorooJSnTvt2E773gNLl1LSK5fFetYfeISjpi0hSshoqubLtXt38GEpW8UXlKcS6TG/Z4ZIyN9Xq+KLy5fn8f2hX4IxVmW40w16ZQVtNugrAFaeDT1ymiqfKAxN8HzhmpFHTuhUwFdKlScpcy3JGalgDWNOcwV5ptxTja0pTMLaWSLBafiRXbMPEVNfEEuObuFTqsTEwyZl4hK0rT0qSk0TlIIpWie0XoCY+/8A0SVl+GsSRRmaTMcQTKplgg1WyrNRYJTY1CCDvtt6BOZfgedcnGm0S7ilrlUvISKEltVgvfYkiNKZwF9vFX2FNLDraVF1FKlISMxJp6BN/wBormHcaYcrjabUlxDcsrhtMsyHwoioIGRYFzQChobitDHG4TxmSw3F+I5vPLvKSW25JpoKSlaVkFwoC6miU9tydlVtATIyaxJIcyqyFZSlVLFQAJFfICgf5jOrBnhgiJktq0VPFtK/QqArT6H7HxFWx3iXCprhPFpBgol2Zctu4c4oKJcWSS5RNK7Kygb0r6CNtfGuDHBnMNzzHS9GEIcLaS2FpBXqgD3moVGlxSoFgLwEVYA6huu2YVhw5lS0iickuhYfZSW16oeQpBUa2pm9KeIUWhSdTlNfeDIdq3taH3m+cR9oYd7RDIVor0NLalRWvzrSA1OXBlOmxXqpx6VOVGgG1lOrZVa0F6dv1MJCt4eOW2MIYl8Wz4eZ3OhGUhIVo0C73Sd6j+sI6t4DyCCCAIIIIAggggMjFNdFTQZhU+IcuZhlOskekm3ppOkrVLqysoNbAVApXeE1g0mG7V7hbzDpzOxZD87IlEgZHK0sFJSE6l97JG20B0eULWImUxz2ephIyN9Vq1uKLy5aDf4/tCdwjKId40wdtxIUhc6ylxJ2UCoAi3kR3OXjsgGMU6555olKOm0lKTmPdmzZd6du/kwpSk4tqeYcbUUrbWlTahuki4P8GAr83y+w9eIcXJdWJRLM+w3JuCpS0Vp2UCboKiK1pTyIDwFIy2O8My06lOdck6VqaKlJmHc4DeYpvkKfAFzeJjPcWzT0tOIceWpL7qVzINO9SQACbbgJH0j4kuKZpl2XU2+4ktNKQyQq6Eq3SD6D/kBRJrgdpnBOPtZhkPS+gqV01KUloLqe0k12p8V4wcbcLMtcK4AmWYl9WZkpQqPvS8Vr9UmumEKNBQ3qTbaEBriWZTJ4g2Hl5ZkgzYJzapFwVE1JNz6x0kcx8QElLNiacyNaeimiaJyUyf4+lB9ICnJ5KSieIpRSn0GVS0GZsBdFGZsgJHjMpYXT0IpShjhcEcDNIRxkiaaZW7JLZDKntTTTUuAkhs5ilQSk2r6fOJ3M8RzDjjxU8s55vXWK0Bc/XTbNeOmzzHxBGKTjyZlaXH8nUKAT35ahNsuwCiLQHHmTXHXcqUI/EHIlNQlPdYAKvlG1703vDzzjbxAYjh3tFTClaK9DRqABUVrUC9aQhPTincUW46oqUt0qeV6kk1J/feGnmO5IGck+geedTpq1i6pSik1tTN6U8QHU5TB7pcb0pBqc7G9QuKSnRsuhGYGtb7fpETpW8P8Aytw9TstjOXEDJZUN1AIGtULtcjan+0ICt4DyCCCAIIIIAggggMkt+ZboK94oPN4f+b+t7Qw7WkWpI6S8qW1JVqXFzlA22hAlx+IbvTuF/Hzh65sSCmp6QCp8z1Wl0USPd32sTvvAf//Z"/>
          <p:cNvSpPr>
            <a:spLocks noChangeAspect="1" noChangeArrowheads="1"/>
          </p:cNvSpPr>
          <p:nvPr/>
        </p:nvSpPr>
        <p:spPr bwMode="auto">
          <a:xfrm>
            <a:off x="0" y="-82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844419" y="260648"/>
            <a:ext cx="8215444" cy="4768552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1"/>
                </a:solidFill>
              </a:rPr>
              <a:t>Incontri Famiglie</a:t>
            </a:r>
          </a:p>
          <a:p>
            <a:endParaRPr lang="it-IT" sz="4000" b="1" dirty="0" smtClean="0">
              <a:solidFill>
                <a:schemeClr val="tx1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appuntamenti g famigli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6000" cy="5805264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2072680" y="2060848"/>
            <a:ext cx="4248472" cy="0"/>
          </a:xfrm>
          <a:prstGeom prst="line">
            <a:avLst/>
          </a:prstGeom>
          <a:ln w="76200" cmpd="sng">
            <a:solidFill>
              <a:srgbClr val="2C7C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072680" y="2420888"/>
            <a:ext cx="6336704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000672" y="2852936"/>
            <a:ext cx="6768752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072680" y="3212976"/>
            <a:ext cx="5832648" cy="72008"/>
          </a:xfrm>
          <a:prstGeom prst="line">
            <a:avLst/>
          </a:prstGeom>
          <a:ln w="76200" cmpd="sng">
            <a:solidFill>
              <a:srgbClr val="2C7C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72680" y="3717032"/>
            <a:ext cx="4752528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592960" y="3933056"/>
            <a:ext cx="3386063" cy="318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00FF"/>
                </a:solidFill>
                <a:latin typeface="Andale Mono"/>
                <a:cs typeface="Andale Mono"/>
              </a:rPr>
              <a:t>SERATA ONLUS SAN FRANCESCO</a:t>
            </a:r>
            <a:endParaRPr lang="it-IT" sz="1600" b="1" dirty="0">
              <a:solidFill>
                <a:srgbClr val="0000FF"/>
              </a:solidFill>
              <a:latin typeface="Andale Mono"/>
              <a:cs typeface="Andale Mono"/>
            </a:endParaRPr>
          </a:p>
        </p:txBody>
      </p:sp>
      <p:pic>
        <p:nvPicPr>
          <p:cNvPr id="3" name="Jovanotti_-Il_più_grande_spettacolo_dopo_il_big_bang-_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1512" y="5517232"/>
            <a:ext cx="884808" cy="8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916832"/>
            <a:ext cx="4104456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0"/>
            <a:ext cx="4179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2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2" y="0"/>
            <a:ext cx="8588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20552" y="260648"/>
            <a:ext cx="8136904" cy="6664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/>
              <a:t>Gestione </a:t>
            </a:r>
            <a:r>
              <a:rPr lang="it-IT" sz="4000" b="1" dirty="0" smtClean="0"/>
              <a:t>Onlus </a:t>
            </a:r>
            <a:r>
              <a:rPr lang="it-IT" sz="3200" b="1" dirty="0" smtClean="0"/>
              <a:t>esercizio 2016</a:t>
            </a:r>
          </a:p>
          <a:p>
            <a:pPr algn="ctr">
              <a:defRPr/>
            </a:pPr>
            <a:r>
              <a:rPr lang="it-IT" sz="1800" b="1" dirty="0" smtClean="0"/>
              <a:t>(Sintesi)</a:t>
            </a:r>
            <a:endParaRPr lang="it-IT" sz="1800" b="1" dirty="0"/>
          </a:p>
          <a:p>
            <a:pPr>
              <a:defRPr/>
            </a:pPr>
            <a:endParaRPr lang="it-IT" sz="800" b="1" dirty="0" smtClean="0"/>
          </a:p>
          <a:p>
            <a:pPr>
              <a:defRPr/>
            </a:pPr>
            <a:endParaRPr lang="it-IT" sz="800" b="1" dirty="0" smtClean="0"/>
          </a:p>
          <a:p>
            <a:pPr>
              <a:defRPr/>
            </a:pPr>
            <a:r>
              <a:rPr lang="it-IT" sz="1800" b="1" dirty="0" smtClean="0"/>
              <a:t>SOCI 2016, </a:t>
            </a:r>
            <a:r>
              <a:rPr lang="it-IT" sz="1800" dirty="0" smtClean="0"/>
              <a:t>iscizioni, rinnovi			     €       800,00</a:t>
            </a:r>
            <a:endParaRPr lang="it-IT" sz="800" dirty="0"/>
          </a:p>
          <a:p>
            <a:pPr>
              <a:defRPr/>
            </a:pPr>
            <a:r>
              <a:rPr lang="it-IT" sz="1800" b="1" dirty="0"/>
              <a:t>DONAZIONI </a:t>
            </a:r>
            <a:r>
              <a:rPr lang="it-IT" sz="1800" dirty="0" smtClean="0"/>
              <a:t>Simonetti_Russo,, Scapaticci, Stefani, </a:t>
            </a:r>
          </a:p>
          <a:p>
            <a:pPr>
              <a:defRPr/>
            </a:pPr>
            <a:r>
              <a:rPr lang="it-IT" sz="1800" dirty="0" smtClean="0"/>
              <a:t>Di </a:t>
            </a:r>
            <a:r>
              <a:rPr lang="it-IT" sz="1800" dirty="0"/>
              <a:t>Giuseppe_Leonardi Michelucci_Scali</a:t>
            </a:r>
            <a:r>
              <a:rPr lang="is-IS" sz="1800" dirty="0" smtClean="0"/>
              <a:t>		     </a:t>
            </a:r>
            <a:r>
              <a:rPr lang="it-IT" sz="1800" dirty="0" smtClean="0"/>
              <a:t>€    1.350,00</a:t>
            </a:r>
          </a:p>
          <a:p>
            <a:pPr>
              <a:defRPr/>
            </a:pPr>
            <a:r>
              <a:rPr lang="it-IT" sz="1800" dirty="0" smtClean="0"/>
              <a:t>Altre entrate (calendari, Benedizioni, P. Morbidelli)	    </a:t>
            </a:r>
            <a:r>
              <a:rPr lang="it-IT" sz="1800" b="1" dirty="0" smtClean="0"/>
              <a:t> </a:t>
            </a:r>
            <a:r>
              <a:rPr lang="it-IT" sz="1800" dirty="0" smtClean="0"/>
              <a:t>€       550,00</a:t>
            </a:r>
            <a:endParaRPr lang="it-IT" sz="800" dirty="0" smtClean="0"/>
          </a:p>
          <a:p>
            <a:pPr>
              <a:defRPr/>
            </a:pPr>
            <a:r>
              <a:rPr lang="it-IT" sz="1800" dirty="0"/>
              <a:t>	</a:t>
            </a:r>
            <a:r>
              <a:rPr lang="it-IT" sz="1800" dirty="0" smtClean="0"/>
              <a:t>			</a:t>
            </a:r>
            <a:r>
              <a:rPr lang="it-IT" sz="1800" b="1" dirty="0" smtClean="0"/>
              <a:t>Totale entrate    </a:t>
            </a:r>
            <a:r>
              <a:rPr lang="it-IT" sz="1800" dirty="0" smtClean="0"/>
              <a:t>      </a:t>
            </a:r>
            <a:r>
              <a:rPr lang="it-IT" sz="1800" b="1" dirty="0" smtClean="0"/>
              <a:t>€   </a:t>
            </a:r>
            <a:r>
              <a:rPr lang="it-IT" sz="2400" b="1" dirty="0" smtClean="0"/>
              <a:t>2.700,00</a:t>
            </a:r>
          </a:p>
          <a:p>
            <a:pPr>
              <a:defRPr/>
            </a:pPr>
            <a:endParaRPr lang="it-IT" sz="2400" b="1" dirty="0"/>
          </a:p>
          <a:p>
            <a:pPr>
              <a:defRPr/>
            </a:pPr>
            <a:r>
              <a:rPr lang="it-IT" sz="1800" dirty="0" smtClean="0"/>
              <a:t>Bonifico rata Pulmino Parrocchia</a:t>
            </a:r>
            <a:r>
              <a:rPr lang="is-IS" sz="1800" dirty="0" smtClean="0"/>
              <a:t> 			      </a:t>
            </a:r>
            <a:r>
              <a:rPr lang="it-IT" sz="1800" b="1" dirty="0" smtClean="0"/>
              <a:t>€   1.900,00</a:t>
            </a:r>
          </a:p>
          <a:p>
            <a:pPr>
              <a:defRPr/>
            </a:pPr>
            <a:r>
              <a:rPr lang="it-IT" sz="1800" dirty="0" smtClean="0"/>
              <a:t>Sito Parrocchia, Dor. Pisside,</a:t>
            </a:r>
            <a:r>
              <a:rPr lang="it-IT" sz="1800" dirty="0"/>
              <a:t> </a:t>
            </a:r>
            <a:r>
              <a:rPr lang="it-IT" sz="1800" dirty="0" smtClean="0"/>
              <a:t>Confrat. Simbolo SF            </a:t>
            </a:r>
            <a:r>
              <a:rPr lang="it-IT" sz="1800" b="1" dirty="0" smtClean="0"/>
              <a:t>€      309,00</a:t>
            </a:r>
          </a:p>
          <a:p>
            <a:pPr>
              <a:defRPr/>
            </a:pPr>
            <a:r>
              <a:rPr lang="it-IT" sz="1800" dirty="0" smtClean="0"/>
              <a:t>Bonifici Contributi </a:t>
            </a:r>
            <a:r>
              <a:rPr lang="it-IT" sz="1800" dirty="0"/>
              <a:t>fuochi </a:t>
            </a:r>
            <a:r>
              <a:rPr lang="it-IT" sz="1800" dirty="0" smtClean="0"/>
              <a:t>feste (2)</a:t>
            </a:r>
            <a:r>
              <a:rPr lang="it-IT" sz="1800" dirty="0"/>
              <a:t>			      </a:t>
            </a:r>
            <a:r>
              <a:rPr lang="it-IT" sz="1800" b="1" dirty="0"/>
              <a:t>€   4.000,00</a:t>
            </a:r>
          </a:p>
          <a:p>
            <a:pPr>
              <a:defRPr/>
            </a:pPr>
            <a:r>
              <a:rPr lang="it-IT" sz="1800" dirty="0" smtClean="0"/>
              <a:t>Lavori Chiesa (operaio Mario + Quarzo + materiale)	      </a:t>
            </a:r>
            <a:r>
              <a:rPr lang="it-IT" sz="1800" b="1" dirty="0" smtClean="0"/>
              <a:t>€      936,00</a:t>
            </a:r>
          </a:p>
          <a:p>
            <a:pPr>
              <a:defRPr/>
            </a:pPr>
            <a:r>
              <a:rPr lang="it-IT" sz="1800" dirty="0" smtClean="0"/>
              <a:t>Libri CED parrocchia				      €      </a:t>
            </a:r>
            <a:r>
              <a:rPr lang="it-IT" sz="1800" b="1" dirty="0" smtClean="0"/>
              <a:t>329,00</a:t>
            </a:r>
          </a:p>
          <a:p>
            <a:pPr>
              <a:defRPr/>
            </a:pPr>
            <a:r>
              <a:rPr lang="it-IT" sz="1800" dirty="0" smtClean="0"/>
              <a:t>Promozione sere Onlus, Feste, Famiglie, Confr.</a:t>
            </a:r>
            <a:r>
              <a:rPr lang="it-IT" sz="1800" b="1" dirty="0" smtClean="0"/>
              <a:t> </a:t>
            </a:r>
            <a:r>
              <a:rPr lang="it-IT" sz="1800" dirty="0" smtClean="0"/>
              <a:t>S.F. ecc.</a:t>
            </a:r>
            <a:r>
              <a:rPr lang="it-IT" sz="1800" b="1" dirty="0" smtClean="0"/>
              <a:t>  €      266,00</a:t>
            </a:r>
          </a:p>
          <a:p>
            <a:pPr>
              <a:defRPr/>
            </a:pPr>
            <a:r>
              <a:rPr lang="it-IT" sz="800" b="1" dirty="0" smtClean="0"/>
              <a:t>	</a:t>
            </a:r>
            <a:endParaRPr lang="it-IT" sz="800" dirty="0" smtClean="0"/>
          </a:p>
          <a:p>
            <a:pPr>
              <a:defRPr/>
            </a:pPr>
            <a:r>
              <a:rPr lang="it-IT" sz="1800" b="1" dirty="0" smtClean="0"/>
              <a:t>				Totale uscite           </a:t>
            </a:r>
            <a:r>
              <a:rPr lang="it-IT" sz="1800" dirty="0" smtClean="0"/>
              <a:t>  </a:t>
            </a:r>
            <a:r>
              <a:rPr lang="it-IT" sz="2400" b="1" dirty="0"/>
              <a:t>€ </a:t>
            </a:r>
            <a:r>
              <a:rPr lang="it-IT" sz="2400" b="1" dirty="0" smtClean="0"/>
              <a:t> 7.740,00</a:t>
            </a:r>
            <a:endParaRPr lang="it-IT" sz="2400" dirty="0" smtClean="0"/>
          </a:p>
          <a:p>
            <a:pPr>
              <a:defRPr/>
            </a:pPr>
            <a:endParaRPr lang="it-IT" sz="800" dirty="0" smtClean="0"/>
          </a:p>
          <a:p>
            <a:pPr>
              <a:defRPr/>
            </a:pPr>
            <a:endParaRPr lang="it-IT" sz="800" dirty="0" smtClean="0"/>
          </a:p>
          <a:p>
            <a:pPr>
              <a:defRPr/>
            </a:pPr>
            <a:r>
              <a:rPr lang="it-IT" sz="1800" dirty="0" smtClean="0"/>
              <a:t>Saldo Esercizio 2015 </a:t>
            </a:r>
            <a:r>
              <a:rPr lang="is-IS" sz="1800" dirty="0" smtClean="0"/>
              <a:t>…......... €  7.453,00</a:t>
            </a:r>
          </a:p>
          <a:p>
            <a:pPr>
              <a:defRPr/>
            </a:pPr>
            <a:r>
              <a:rPr lang="is-IS" sz="1800" dirty="0" smtClean="0"/>
              <a:t>Entrate Esercizio 2016 .......... €  </a:t>
            </a:r>
            <a:r>
              <a:rPr lang="it-IT" sz="1800" dirty="0" smtClean="0"/>
              <a:t>2.700,00</a:t>
            </a:r>
          </a:p>
          <a:p>
            <a:pPr>
              <a:defRPr/>
            </a:pPr>
            <a:r>
              <a:rPr lang="it-IT" sz="1800" b="1" dirty="0" smtClean="0"/>
              <a:t>Uscite Esercizio 2016 </a:t>
            </a:r>
            <a:r>
              <a:rPr lang="is-IS" sz="1800" b="1" dirty="0" smtClean="0"/>
              <a:t>…...... </a:t>
            </a:r>
            <a:r>
              <a:rPr lang="it-IT" sz="1800" b="1" dirty="0"/>
              <a:t>€</a:t>
            </a:r>
            <a:r>
              <a:rPr lang="it-IT" sz="1400" b="1" dirty="0"/>
              <a:t> </a:t>
            </a:r>
            <a:r>
              <a:rPr lang="it-IT" sz="1800" b="1" dirty="0" smtClean="0"/>
              <a:t> 7.740,00</a:t>
            </a:r>
          </a:p>
          <a:p>
            <a:pPr>
              <a:defRPr/>
            </a:pPr>
            <a:endParaRPr lang="it-IT" sz="800" dirty="0"/>
          </a:p>
          <a:p>
            <a:pPr algn="ctr">
              <a:defRPr/>
            </a:pPr>
            <a:r>
              <a:rPr lang="it-IT" sz="2800" i="1" dirty="0" smtClean="0"/>
              <a:t>			Saldo Esercizio 2016   </a:t>
            </a:r>
            <a:r>
              <a:rPr lang="it-IT" sz="2800" b="1" i="1" dirty="0" smtClean="0"/>
              <a:t>€ 2.413,00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381627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0512" y="188640"/>
            <a:ext cx="8856984" cy="203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STABILIZZAZIONE DEL CONTRIBUTO DEL 5×1000</a:t>
            </a:r>
          </a:p>
          <a:p>
            <a:pPr algn="just"/>
            <a:endParaRPr lang="it-IT" sz="800" dirty="0" smtClean="0"/>
          </a:p>
          <a:p>
            <a:pPr algn="just"/>
            <a:r>
              <a:rPr lang="it-IT" sz="1800" b="1" dirty="0" smtClean="0">
                <a:solidFill>
                  <a:srgbClr val="FF0000"/>
                </a:solidFill>
              </a:rPr>
              <a:t>La legge di stabilità 2015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ha </a:t>
            </a:r>
            <a:r>
              <a:rPr lang="it-IT" sz="1800" dirty="0"/>
              <a:t>confermato l’applicabilità delle disposizioni relative al riparto della quota del 5×1000 </a:t>
            </a:r>
            <a:r>
              <a:rPr lang="it-IT" sz="1800" dirty="0" smtClean="0"/>
              <a:t>dell’Irpef, trasformando </a:t>
            </a:r>
            <a:r>
              <a:rPr lang="it-IT" sz="1800" dirty="0"/>
              <a:t>il contributo da beneficio provvisorio, riproposto annualmente da specifiche disposizioni normative, ad </a:t>
            </a:r>
            <a:r>
              <a:rPr lang="it-IT" sz="1800" b="1" dirty="0"/>
              <a:t>una forma stabile di finanziamento di settori di rilevanza sociale</a:t>
            </a:r>
            <a:r>
              <a:rPr lang="it-IT" sz="1800" dirty="0" smtClean="0"/>
              <a:t>.</a:t>
            </a:r>
          </a:p>
          <a:p>
            <a:r>
              <a:rPr lang="it-IT" sz="1800" i="1" dirty="0" smtClean="0"/>
              <a:t>La </a:t>
            </a:r>
            <a:r>
              <a:rPr lang="it-IT" sz="1800" i="1" dirty="0"/>
              <a:t>procedura per l’ammissione al beneficio e per la pubblicazione degli elenchi deve essere ripetuta </a:t>
            </a:r>
            <a:r>
              <a:rPr lang="it-IT" sz="1800" i="1" dirty="0" smtClean="0"/>
              <a:t>annualmente</a:t>
            </a:r>
            <a:r>
              <a:rPr lang="it-IT" sz="1800" dirty="0" smtClean="0"/>
              <a:t>:</a:t>
            </a:r>
          </a:p>
        </p:txBody>
      </p:sp>
      <p:pic>
        <p:nvPicPr>
          <p:cNvPr id="5" name="Immagine 4" descr="Schermata 2017-04-05 alle 18.28.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2204864"/>
            <a:ext cx="4968552" cy="259228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60512" y="4869160"/>
            <a:ext cx="8856984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solidFill>
                  <a:schemeClr val="accent5"/>
                </a:solidFill>
              </a:rPr>
              <a:t>LE NOVITÀ DAL 2017</a:t>
            </a:r>
          </a:p>
          <a:p>
            <a:pPr algn="just"/>
            <a:r>
              <a:rPr lang="it-IT" sz="1800" dirty="0"/>
              <a:t>Nella Gazzetta Ufficiale n.185 del 9/08/2016 è stato pubblicato il D.P.C.M. del 07/07/2016, che presenta delle </a:t>
            </a:r>
            <a:r>
              <a:rPr lang="it-IT" sz="1800" dirty="0" smtClean="0"/>
              <a:t>novità </a:t>
            </a:r>
            <a:r>
              <a:rPr lang="it-IT" sz="1800" dirty="0"/>
              <a:t>importanti nella procedura del 5x1000.</a:t>
            </a:r>
          </a:p>
          <a:p>
            <a:pPr algn="just"/>
            <a:r>
              <a:rPr lang="it-IT" sz="1800" dirty="0"/>
              <a:t>A partire dal 2017 gli enti regolarmente iscritti nel 2016 non saranno </a:t>
            </a:r>
            <a:r>
              <a:rPr lang="it-IT" sz="1800" dirty="0" smtClean="0"/>
              <a:t>più obbligati </a:t>
            </a:r>
            <a:r>
              <a:rPr lang="it-IT" sz="1800" dirty="0"/>
              <a:t>a presentare la richiesta di ammissione a contributo, pertanto saranno automaticamente iscritti nel 2017.</a:t>
            </a:r>
          </a:p>
        </p:txBody>
      </p:sp>
    </p:spTree>
    <p:extLst>
      <p:ext uri="{BB962C8B-B14F-4D97-AF65-F5344CB8AC3E}">
        <p14:creationId xmlns:p14="http://schemas.microsoft.com/office/powerpoint/2010/main" val="2552230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/>
        </p:nvSpPr>
        <p:spPr bwMode="auto">
          <a:xfrm>
            <a:off x="344488" y="908720"/>
            <a:ext cx="9145016" cy="59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endParaRPr lang="it-IT" sz="100" dirty="0"/>
          </a:p>
          <a:p>
            <a:pPr algn="ctr"/>
            <a:endParaRPr lang="it-IT" sz="800" dirty="0" smtClean="0"/>
          </a:p>
          <a:p>
            <a:pPr algn="just"/>
            <a:r>
              <a:rPr lang="it-IT" sz="1800" dirty="0"/>
              <a:t>L</a:t>
            </a:r>
            <a:r>
              <a:rPr lang="it-IT" sz="1800" dirty="0" smtClean="0"/>
              <a:t>'ente </a:t>
            </a:r>
            <a:r>
              <a:rPr lang="it-IT" sz="1800" dirty="0"/>
              <a:t>a cui fare riferimento per l'iscrizione all'elenco 5x1000 è l'Agenzia delle Entrate, mentre l'ente che disciplina e controlla la rendicontazione è il Ministero del Lavoro e delle Politiche </a:t>
            </a:r>
            <a:r>
              <a:rPr lang="it-IT" sz="1800" dirty="0" smtClean="0"/>
              <a:t>Sociali</a:t>
            </a:r>
            <a:r>
              <a:rPr lang="it-IT" sz="1800" dirty="0"/>
              <a:t> </a:t>
            </a:r>
            <a:r>
              <a:rPr lang="it-IT" sz="1800" dirty="0" smtClean="0"/>
              <a:t>che si occupa anche del pagamento.</a:t>
            </a:r>
          </a:p>
          <a:p>
            <a:pPr algn="just"/>
            <a:endParaRPr lang="it-IT" sz="800" b="1" dirty="0" smtClean="0"/>
          </a:p>
          <a:p>
            <a:pPr algn="ctr"/>
            <a:r>
              <a:rPr lang="it-IT" sz="1800" b="1" u="sng" dirty="0" smtClean="0"/>
              <a:t>Dalla </a:t>
            </a:r>
            <a:r>
              <a:rPr lang="it-IT" sz="1800" b="1" u="sng" dirty="0"/>
              <a:t>data dell'incasso nel conto </a:t>
            </a:r>
            <a:r>
              <a:rPr lang="it-IT" sz="1800" b="1" u="sng" dirty="0" smtClean="0"/>
              <a:t>corrente della ONLUS </a:t>
            </a:r>
            <a:r>
              <a:rPr lang="it-IT" sz="1800" b="1" u="sng" dirty="0"/>
              <a:t>inizia a decorrere l'anno di rendicontazione della somma.</a:t>
            </a:r>
            <a:br>
              <a:rPr lang="it-IT" sz="1800" b="1" u="sng" dirty="0"/>
            </a:br>
            <a:endParaRPr lang="it-IT" sz="800" b="1" u="sng" dirty="0" smtClean="0"/>
          </a:p>
          <a:p>
            <a:pPr algn="just"/>
            <a:r>
              <a:rPr lang="it-IT" sz="1800" b="1" u="sng" dirty="0" smtClean="0"/>
              <a:t>Per </a:t>
            </a:r>
            <a:r>
              <a:rPr lang="it-IT" sz="1800" b="1" u="sng" dirty="0"/>
              <a:t>esempio</a:t>
            </a:r>
            <a:r>
              <a:rPr lang="it-IT" sz="1800" dirty="0"/>
              <a:t>: se si riceve l'accredito della somma a novembre </a:t>
            </a:r>
            <a:r>
              <a:rPr lang="it-IT" sz="1800" dirty="0" smtClean="0"/>
              <a:t>2017, </a:t>
            </a:r>
            <a:r>
              <a:rPr lang="it-IT" sz="1800" dirty="0"/>
              <a:t>entro il 30 novembre </a:t>
            </a:r>
            <a:r>
              <a:rPr lang="it-IT" sz="1800" dirty="0" smtClean="0"/>
              <a:t>2018 </a:t>
            </a:r>
            <a:r>
              <a:rPr lang="it-IT" sz="1800" dirty="0"/>
              <a:t>si deve redigere il rendiconto e la relativa relazione illustrativa, dai quali risulti con chiarezza la destinazione delle somme attribuite. </a:t>
            </a:r>
          </a:p>
          <a:p>
            <a:pPr algn="just"/>
            <a:r>
              <a:rPr lang="it-IT" sz="1800" dirty="0"/>
              <a:t>La rendicontazione deve essere fatta utilizzando il modello di rendiconto disponibile sul sito del Ministero del Lavoro e delle Politiche Sociali. </a:t>
            </a:r>
          </a:p>
          <a:p>
            <a:pPr algn="just"/>
            <a:endParaRPr lang="it-IT" sz="800" dirty="0" smtClean="0"/>
          </a:p>
          <a:p>
            <a:pPr algn="just"/>
            <a:r>
              <a:rPr lang="it-IT" sz="1800" b="1" u="sng" dirty="0" smtClean="0"/>
              <a:t>Gli </a:t>
            </a:r>
            <a:r>
              <a:rPr lang="it-IT" sz="1800" b="1" u="sng" dirty="0"/>
              <a:t>enti che hanno percepito importi minori di 20.000,00 Euro </a:t>
            </a:r>
            <a:r>
              <a:rPr lang="it-IT" sz="1800" dirty="0"/>
              <a:t>sono obbligati a redigere il rendiconto e la relazione e a </a:t>
            </a:r>
            <a:r>
              <a:rPr lang="it-IT" sz="1800" b="1" dirty="0"/>
              <a:t>conservare i documenti in sede. </a:t>
            </a:r>
            <a:endParaRPr lang="it-IT" sz="1800" dirty="0"/>
          </a:p>
          <a:p>
            <a:pPr algn="just"/>
            <a:r>
              <a:rPr lang="it-IT" sz="1800" dirty="0"/>
              <a:t>Invece gli </a:t>
            </a:r>
            <a:r>
              <a:rPr lang="it-IT" sz="1800" dirty="0" smtClean="0"/>
              <a:t>enti </a:t>
            </a:r>
            <a:r>
              <a:rPr lang="it-IT" sz="1800" dirty="0"/>
              <a:t>che hanno percepito importi pari o superiori a 20.000,00 Euro sono </a:t>
            </a:r>
            <a:r>
              <a:rPr lang="it-IT" sz="1800" b="1" dirty="0"/>
              <a:t>obbligati ad inviare </a:t>
            </a:r>
            <a:r>
              <a:rPr lang="it-IT" sz="1800" dirty="0"/>
              <a:t>la </a:t>
            </a:r>
            <a:r>
              <a:rPr lang="it-IT" sz="1800" dirty="0" smtClean="0"/>
              <a:t>rendicontazione</a:t>
            </a:r>
            <a:r>
              <a:rPr lang="it-IT" sz="1800" dirty="0"/>
              <a:t> </a:t>
            </a:r>
            <a:r>
              <a:rPr lang="it-IT" sz="1800" dirty="0" smtClean="0"/>
              <a:t>al </a:t>
            </a:r>
            <a:r>
              <a:rPr lang="it-IT" sz="1800" dirty="0"/>
              <a:t>Ministero del Lavoro e delle Politiche Sociali</a:t>
            </a:r>
            <a:r>
              <a:rPr lang="it-IT" sz="1800" dirty="0" smtClean="0"/>
              <a:t>.</a:t>
            </a:r>
          </a:p>
          <a:p>
            <a:pPr algn="just"/>
            <a:endParaRPr lang="it-IT" sz="800" dirty="0" smtClean="0"/>
          </a:p>
          <a:p>
            <a:pPr algn="just"/>
            <a:endParaRPr lang="it-IT" sz="800" dirty="0"/>
          </a:p>
          <a:p>
            <a:pPr algn="just"/>
            <a:endParaRPr lang="it-IT" sz="800" dirty="0" smtClean="0"/>
          </a:p>
          <a:p>
            <a:pPr algn="just"/>
            <a:endParaRPr lang="it-IT" sz="800" dirty="0"/>
          </a:p>
          <a:p>
            <a:pPr algn="just"/>
            <a:endParaRPr lang="it-IT" sz="800" dirty="0" smtClean="0"/>
          </a:p>
          <a:p>
            <a:pPr algn="just"/>
            <a:endParaRPr lang="it-IT" sz="800" dirty="0"/>
          </a:p>
          <a:p>
            <a:pPr algn="just"/>
            <a:endParaRPr lang="it-IT" sz="1800" dirty="0" smtClean="0"/>
          </a:p>
          <a:p>
            <a:pPr algn="just"/>
            <a:r>
              <a:rPr lang="it-IT" sz="1800" dirty="0" smtClean="0"/>
              <a:t>Dal prossimo anno la Onlus dovrà dotarsi di un :</a:t>
            </a:r>
          </a:p>
          <a:p>
            <a:pPr marL="285750" indent="-285750" algn="just">
              <a:buFontTx/>
              <a:buChar char="-"/>
            </a:pPr>
            <a:r>
              <a:rPr lang="it-IT" sz="1800" b="1" dirty="0" smtClean="0"/>
              <a:t>Contabile</a:t>
            </a:r>
            <a:r>
              <a:rPr lang="it-IT" sz="1800" dirty="0" smtClean="0"/>
              <a:t> per la Rendicontazione annuale del 5x1000</a:t>
            </a:r>
          </a:p>
          <a:p>
            <a:pPr marL="285750" indent="-285750" algn="just">
              <a:buFontTx/>
              <a:buChar char="-"/>
            </a:pPr>
            <a:r>
              <a:rPr lang="it-IT" sz="1800" b="1" dirty="0" smtClean="0"/>
              <a:t>Revisore </a:t>
            </a:r>
            <a:r>
              <a:rPr lang="it-IT" sz="1800" dirty="0" smtClean="0"/>
              <a:t>per la verifica della Rendicontazione a firma del Presidente </a:t>
            </a:r>
            <a:endParaRPr lang="it-IT" sz="1800" dirty="0"/>
          </a:p>
          <a:p>
            <a:pPr algn="just">
              <a:buFont typeface="Wingdings" charset="0"/>
              <a:buChar char="q"/>
            </a:pPr>
            <a:endParaRPr lang="it-IT" altLang="ja-JP" sz="1800" dirty="0" smtClean="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188913"/>
            <a:ext cx="858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03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24608" y="332656"/>
            <a:ext cx="7200800" cy="4873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800" b="1" dirty="0" smtClean="0"/>
              <a:t>LA  </a:t>
            </a:r>
            <a:r>
              <a:rPr lang="it-IT" sz="2800" b="1" dirty="0"/>
              <a:t>RENDICONTAZIONE </a:t>
            </a:r>
            <a:r>
              <a:rPr lang="it-IT" sz="2800" b="1" dirty="0" smtClean="0"/>
              <a:t> 5x1000</a:t>
            </a:r>
            <a:endParaRPr lang="it-IT" sz="2800" dirty="0"/>
          </a:p>
        </p:txBody>
      </p:sp>
      <p:sp>
        <p:nvSpPr>
          <p:cNvPr id="2" name="Freccia giù 1"/>
          <p:cNvSpPr/>
          <p:nvPr/>
        </p:nvSpPr>
        <p:spPr>
          <a:xfrm>
            <a:off x="3800872" y="4941168"/>
            <a:ext cx="1944216" cy="72008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57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/>
        </p:nvSpPr>
        <p:spPr bwMode="auto">
          <a:xfrm>
            <a:off x="4953000" y="980728"/>
            <a:ext cx="4536504" cy="4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endParaRPr lang="it-IT" sz="100" dirty="0"/>
          </a:p>
          <a:p>
            <a:pPr algn="ctr"/>
            <a:endParaRPr lang="it-IT" sz="800" dirty="0" smtClean="0"/>
          </a:p>
          <a:p>
            <a:pPr algn="just">
              <a:buFont typeface="Wingdings" charset="0"/>
              <a:buChar char="q"/>
            </a:pPr>
            <a:endParaRPr lang="it-IT" altLang="ja-JP" sz="1800" dirty="0" smtClean="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188913"/>
            <a:ext cx="858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03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Modello-rendiconto-5-per-mil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0"/>
            <a:ext cx="612068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229200"/>
            <a:ext cx="2376264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C:\Users\fulvio\Desktop\logochiesa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28" y="5229200"/>
            <a:ext cx="244827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68624" y="692696"/>
            <a:ext cx="6696744" cy="7632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   Conclude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   Don Domenico</a:t>
            </a:r>
            <a:endParaRPr lang="it-IT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Immagine 1" descr="IMG_24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700808"/>
            <a:ext cx="67687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6576" y="1124744"/>
            <a:ext cx="7429500" cy="4801154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Un catechista chiese un giorno a un gruppo di </a:t>
            </a:r>
            <a:r>
              <a:rPr lang="it-IT" b="1" dirty="0" smtClean="0">
                <a:solidFill>
                  <a:srgbClr val="002060"/>
                </a:solidFill>
              </a:rPr>
              <a:t>giovani: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"Qual è la parte più importante della Messa</a:t>
            </a:r>
            <a:r>
              <a:rPr lang="it-IT" b="1" dirty="0" smtClean="0">
                <a:solidFill>
                  <a:srgbClr val="002060"/>
                </a:solidFill>
              </a:rPr>
              <a:t>?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algn="just"/>
            <a:endParaRPr lang="it-IT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«La </a:t>
            </a:r>
            <a:r>
              <a:rPr lang="it-IT" dirty="0">
                <a:solidFill>
                  <a:srgbClr val="002060"/>
                </a:solidFill>
              </a:rPr>
              <a:t>maggioranza rispose: "La Consacrazione". </a:t>
            </a:r>
            <a:r>
              <a:rPr lang="it-IT" dirty="0">
                <a:solidFill>
                  <a:srgbClr val="002060"/>
                </a:solidFill>
              </a:rPr>
              <a:t>Ma uno disse: "La parte più importante è il rito di congedo".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Il catechista stupito chiese: "Perché dici questo?" </a:t>
            </a:r>
            <a:endParaRPr lang="it-IT" dirty="0" smtClean="0">
              <a:solidFill>
                <a:srgbClr val="002060"/>
              </a:solidFill>
            </a:endParaRPr>
          </a:p>
          <a:p>
            <a:pPr algn="just"/>
            <a:endParaRPr lang="it-IT" sz="800" dirty="0" smtClean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</a:rPr>
              <a:t>Ed </a:t>
            </a:r>
            <a:r>
              <a:rPr lang="it-IT" dirty="0">
                <a:solidFill>
                  <a:srgbClr val="002060"/>
                </a:solidFill>
              </a:rPr>
              <a:t>egli rispose: "La Messa serve a nutrirci con la Parola, il Corpo e il Sangue del Signore. </a:t>
            </a:r>
            <a:r>
              <a:rPr lang="it-IT" dirty="0">
                <a:solidFill>
                  <a:srgbClr val="002060"/>
                </a:solidFill>
              </a:rPr>
              <a:t>Però la messa inizia quando termina, quando usciamo nelle strade per andare a fare e dire quello che hanno detto i discepoli di Emmaus: Abbiamo riconosciuto il Signore nella frazione del pane, ed è vivo e vive per sempre e per noi</a:t>
            </a:r>
            <a:r>
              <a:rPr lang="it-IT" dirty="0"/>
              <a:t>".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724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ctrTitle"/>
          </p:nvPr>
        </p:nvSpPr>
        <p:spPr>
          <a:xfrm>
            <a:off x="1136576" y="116632"/>
            <a:ext cx="7555756" cy="648866"/>
          </a:xfrm>
        </p:spPr>
        <p:txBody>
          <a:bodyPr/>
          <a:lstStyle/>
          <a:p>
            <a:r>
              <a:rPr lang="it-IT" sz="2800" dirty="0" smtClean="0">
                <a:solidFill>
                  <a:srgbClr val="000090"/>
                </a:solidFill>
                <a:latin typeface="Arial" charset="0"/>
              </a:rPr>
              <a:t>CINEMA INSIEME con Nicole </a:t>
            </a:r>
            <a:endParaRPr lang="it-IT" sz="28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8435" name="Sottotitolo 2"/>
          <p:cNvSpPr>
            <a:spLocks noGrp="1"/>
          </p:cNvSpPr>
          <p:nvPr>
            <p:ph type="subTitle" idx="1"/>
          </p:nvPr>
        </p:nvSpPr>
        <p:spPr>
          <a:xfrm>
            <a:off x="776536" y="2708920"/>
            <a:ext cx="8496944" cy="4032448"/>
          </a:xfrm>
        </p:spPr>
        <p:txBody>
          <a:bodyPr>
            <a:noAutofit/>
          </a:bodyPr>
          <a:lstStyle/>
          <a:p>
            <a:pPr algn="l"/>
            <a:endParaRPr lang="it-IT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q"/>
            </a:pP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lang="it-IT" b="1" dirty="0" smtClean="0">
                <a:solidFill>
                  <a:srgbClr val="000090"/>
                </a:solidFill>
                <a:latin typeface="Arial"/>
                <a:cs typeface="Arial"/>
              </a:rPr>
              <a:t>ercoledì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28 giugno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, il tema sarà: </a:t>
            </a:r>
            <a:r>
              <a:rPr lang="it-IT" u="sng" dirty="0">
                <a:solidFill>
                  <a:srgbClr val="000090"/>
                </a:solidFill>
                <a:latin typeface="Arial"/>
                <a:cs typeface="Arial"/>
              </a:rPr>
              <a:t>Famiglia è crescere insieme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. </a:t>
            </a:r>
            <a:br>
              <a:rPr lang="it-IT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La serata sarà dedicata a tutte le famiglie, per riflettere insieme sulla famiglia e sul rapporto genitori e 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figli.</a:t>
            </a:r>
          </a:p>
          <a:p>
            <a:pPr marL="285750" indent="-285750" algn="l">
              <a:buFont typeface="Wingdings" charset="2"/>
              <a:buChar char="q"/>
            </a:pPr>
            <a:endParaRPr lang="it-IT" sz="8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charset="2"/>
              <a:buChar char="q"/>
            </a:pPr>
            <a:r>
              <a:rPr lang="it-IT" b="1" dirty="0" smtClean="0">
                <a:solidFill>
                  <a:srgbClr val="000090"/>
                </a:solidFill>
                <a:latin typeface="Arial"/>
                <a:cs typeface="Arial"/>
              </a:rPr>
              <a:t>Giovedì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20 luglio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, il tema sarà: </a:t>
            </a:r>
            <a:r>
              <a:rPr lang="it-IT" u="sng" dirty="0">
                <a:solidFill>
                  <a:srgbClr val="000090"/>
                </a:solidFill>
                <a:latin typeface="Arial"/>
                <a:cs typeface="Arial"/>
              </a:rPr>
              <a:t>Fiducia o violenza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? Come reagire alla paura.</a:t>
            </a:r>
            <a:br>
              <a:rPr lang="it-IT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La serata sarà dedicata sempre a tutte le famiglie, per riflettere insieme sulla vita insieme, condividendo paure e speranze.</a:t>
            </a:r>
            <a:br>
              <a:rPr lang="it-IT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it-IT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I titoli 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saranno una sorpresa di Nicole.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it-IT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lang="ja-JP" altLang="it-IT" dirty="0" smtClean="0">
                <a:solidFill>
                  <a:srgbClr val="000090"/>
                </a:solidFill>
                <a:latin typeface="Arial"/>
                <a:cs typeface="Arial"/>
              </a:rPr>
              <a:t>’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incontro inizierà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con un piccolo rinfresco, poi  a seguire la proiezione del film con breve introduzione e guida alla 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visione. </a:t>
            </a:r>
          </a:p>
          <a:p>
            <a:pPr marL="285750" indent="-285750" algn="l">
              <a:buFont typeface="Wingdings" charset="2"/>
              <a:buChar char="q"/>
            </a:pP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La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conclusione 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sarà 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spazio di confronto fra tutti i presenti.</a:t>
            </a:r>
          </a:p>
          <a:p>
            <a:pPr algn="l"/>
            <a:endParaRPr lang="it-IT" sz="1600" dirty="0">
              <a:latin typeface="Arial" charset="0"/>
            </a:endParaRPr>
          </a:p>
          <a:p>
            <a:pPr algn="l"/>
            <a:endParaRPr lang="it-IT" sz="1600" dirty="0">
              <a:latin typeface="Arial" charset="0"/>
            </a:endParaRPr>
          </a:p>
        </p:txBody>
      </p:sp>
      <p:pic>
        <p:nvPicPr>
          <p:cNvPr id="18436" name="Picture 4" descr="C:\Users\fulvio\Desktop\logochiesa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03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188913"/>
            <a:ext cx="858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2" descr="data:image/jpeg;base64,/9j/4AAQSkZJRgABAQAAAQABAAD/2wCEAAkGBhQSBQkUExQUFRUVDRYaDRgXFyMXHhQhICckIB8fIRghGyYqIxolHhgZIDsnJycpLCwvHx49NzAsNSguLDABCQoKBQUFDQUFDSkYEhgpKSkpKSkpKSkpKSkpKSkpKSkpKSkpKSkpKSkpKSkpKSkpKSkpKSkpKSkpKSkpKSkpKf/AABEIAFAAUAMBIgACEQEDEQH/xAAbAAADAAMBAQAAAAAAAAAAAAAABgcDBAUBAv/EADQQAAECBAQFAQYGAwEAAAAAAAECAwAEESEFEhMxBgcUIlFBFSMyYZGhJDRScYGSQqKxF//EABQBAQAAAAAAAAAAAAAAAAAAAAD/xAAUEQEAAAAAAAAAAAAAAAAAAAAA/9oADAMBAAIRAxEAPwBQ5U4i+1K41oyHWBSG9Q1HubLob+an+sT1W8UTlK24ZXG9PEEyPY3mBSlWvZdu4ja+36onZgPIIIIAggggCCCCAyS5/Et2r3Cg8w+c3MQfdn8PL8j0RDS8qag57728bQhy/wCZbvTvF/EP/OBtwYjh2pPpnjorooJSnTvt2E773gNLl1LSK5fFetYfeISjpi0hSshoqubLtXt38GEpW8UXlKcS6TG/Z4ZIyN9Xq+KLy5fn8f2hX4IxVmW40w16ZQVtNugrAFaeDT1ymiqfKAxN8HzhmpFHTuhUwFdKlScpcy3JGalgDWNOcwV5ptxTja0pTMLaWSLBafiRXbMPEVNfEEuObuFTqsTEwyZl4hK0rT0qSk0TlIIpWie0XoCY+/8A0SVl+GsSRRmaTMcQTKplgg1WyrNRYJTY1CCDvtt6BOZfgedcnGm0S7ilrlUvISKEltVgvfYkiNKZwF9vFX2FNLDraVF1FKlISMxJp6BN/wBormHcaYcrjabUlxDcsrhtMsyHwoioIGRYFzQChobitDHG4TxmSw3F+I5vPLvKSW25JpoKSlaVkFwoC6miU9tydlVtATIyaxJIcyqyFZSlVLFQAJFfICgf5jOrBnhgiJktq0VPFtK/QqArT6H7HxFWx3iXCprhPFpBgol2Zctu4c4oKJcWSS5RNK7Kygb0r6CNtfGuDHBnMNzzHS9GEIcLaS2FpBXqgD3moVGlxSoFgLwEVYA6huu2YVhw5lS0iickuhYfZSW16oeQpBUa2pm9KeIUWhSdTlNfeDIdq3taH3m+cR9oYd7RDIVor0NLalRWvzrSA1OXBlOmxXqpx6VOVGgG1lOrZVa0F6dv1MJCt4eOW2MIYl8Wz4eZ3OhGUhIVo0C73Sd6j+sI6t4DyCCCAIIIIAggggMjFNdFTQZhU+IcuZhlOskekm3ppOkrVLqysoNbAVApXeE1g0mG7V7hbzDpzOxZD87IlEgZHK0sFJSE6l97JG20B0eULWImUxz2ephIyN9Vq1uKLy5aDf4/tCdwjKId40wdtxIUhc6ylxJ2UCoAi3kR3OXjsgGMU6555olKOm0lKTmPdmzZd6du/kwpSk4tqeYcbUUrbWlTahuki4P8GAr83y+w9eIcXJdWJRLM+w3JuCpS0Vp2UCboKiK1pTyIDwFIy2O8My06lOdck6VqaKlJmHc4DeYpvkKfAFzeJjPcWzT0tOIceWpL7qVzINO9SQACbbgJH0j4kuKZpl2XU2+4ktNKQyQq6Eq3SD6D/kBRJrgdpnBOPtZhkPS+gqV01KUloLqe0k12p8V4wcbcLMtcK4AmWYl9WZkpQqPvS8Vr9UmumEKNBQ3qTbaEBriWZTJ4g2Hl5ZkgzYJzapFwVE1JNz6x0kcx8QElLNiacyNaeimiaJyUyf4+lB9ICnJ5KSieIpRSn0GVS0GZsBdFGZsgJHjMpYXT0IpShjhcEcDNIRxkiaaZW7JLZDKntTTTUuAkhs5ilQSk2r6fOJ3M8RzDjjxU8s55vXWK0Bc/XTbNeOmzzHxBGKTjyZlaXH8nUKAT35ahNsuwCiLQHHmTXHXcqUI/EHIlNQlPdYAKvlG1703vDzzjbxAYjh3tFTClaK9DRqABUVrUC9aQhPTincUW46oqUt0qeV6kk1J/feGnmO5IGck+geedTpq1i6pSik1tTN6U8QHU5TB7pcb0pBqc7G9QuKSnRsuhGYGtb7fpETpW8P8Aytw9TstjOXEDJZUN1AIGtULtcjan+0ICt4DyCCCAIIIIAggggMkt+ZboK94oPN4f+b+t7Qw7WkWpI6S8qW1JVqXFzlA22hAlx+IbvTuF/Hzh65sSCmp6QCp8z1Wl0USPd32sTvvAf//Z"/>
          <p:cNvSpPr>
            <a:spLocks noChangeAspect="1" noChangeArrowheads="1"/>
          </p:cNvSpPr>
          <p:nvPr/>
        </p:nvSpPr>
        <p:spPr bwMode="auto">
          <a:xfrm>
            <a:off x="0" y="-82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052736"/>
            <a:ext cx="208838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https://encrypted-tbn0.gstatic.com/images?q=tbn:ANd9GcTN-b3gDU_ao7kK5jQLEpjU8Vjrz5cFt83tQvDFeW5f-MjlNGD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1052736"/>
            <a:ext cx="28813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7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0512" y="476672"/>
            <a:ext cx="9217024" cy="591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90"/>
                </a:solidFill>
              </a:rPr>
              <a:t>L</a:t>
            </a:r>
            <a:r>
              <a:rPr lang="it-IT" sz="3200" b="1" dirty="0" smtClean="0">
                <a:solidFill>
                  <a:srgbClr val="000090"/>
                </a:solidFill>
              </a:rPr>
              <a:t>avori manutenzione finanziati con </a:t>
            </a:r>
          </a:p>
          <a:p>
            <a:pPr algn="ctr"/>
            <a:r>
              <a:rPr lang="it-IT" sz="3200" b="1" dirty="0" smtClean="0">
                <a:solidFill>
                  <a:srgbClr val="000090"/>
                </a:solidFill>
              </a:rPr>
              <a:t>rinnovo quota 2017</a:t>
            </a:r>
          </a:p>
          <a:p>
            <a:pPr algn="ctr"/>
            <a:endParaRPr lang="it-IT" sz="1400" b="1" dirty="0" smtClean="0">
              <a:solidFill>
                <a:srgbClr val="000090"/>
              </a:solidFill>
            </a:endParaRPr>
          </a:p>
          <a:p>
            <a:pPr algn="ctr"/>
            <a:endParaRPr lang="it-IT" sz="800" b="1" dirty="0" smtClean="0">
              <a:solidFill>
                <a:srgbClr val="000090"/>
              </a:solidFill>
            </a:endParaRPr>
          </a:p>
          <a:p>
            <a:endParaRPr lang="it-IT" sz="800" b="1" dirty="0" smtClean="0">
              <a:solidFill>
                <a:srgbClr val="000090"/>
              </a:solidFill>
            </a:endParaRPr>
          </a:p>
          <a:p>
            <a:endParaRPr lang="it-IT" sz="800" b="1" dirty="0" smtClean="0">
              <a:solidFill>
                <a:srgbClr val="000090"/>
              </a:solidFill>
            </a:endParaRPr>
          </a:p>
          <a:p>
            <a:r>
              <a:rPr lang="it-IT" sz="2400" b="1" dirty="0">
                <a:solidFill>
                  <a:srgbClr val="000090"/>
                </a:solidFill>
              </a:rPr>
              <a:t>I</a:t>
            </a:r>
            <a:r>
              <a:rPr lang="it-IT" sz="2400" b="1" dirty="0" smtClean="0">
                <a:solidFill>
                  <a:srgbClr val="000090"/>
                </a:solidFill>
              </a:rPr>
              <a:t>scrizioni Soci 2017</a:t>
            </a:r>
          </a:p>
          <a:p>
            <a:endParaRPr lang="it-IT" sz="800" b="1" dirty="0" smtClean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90"/>
                </a:solidFill>
              </a:rPr>
              <a:t>quota annua </a:t>
            </a:r>
            <a:r>
              <a:rPr lang="it-IT" sz="2000" b="1" dirty="0" smtClean="0">
                <a:solidFill>
                  <a:srgbClr val="000090"/>
                </a:solidFill>
              </a:rPr>
              <a:t>€ 5,00 </a:t>
            </a:r>
            <a:r>
              <a:rPr lang="it-IT" sz="2000" dirty="0" smtClean="0">
                <a:solidFill>
                  <a:srgbClr val="000090"/>
                </a:solidFill>
              </a:rPr>
              <a:t>……………...................</a:t>
            </a:r>
            <a:r>
              <a:rPr lang="it-IT" sz="2000" b="1" dirty="0" smtClean="0">
                <a:solidFill>
                  <a:srgbClr val="000090"/>
                </a:solidFill>
              </a:rPr>
              <a:t>	€ </a:t>
            </a:r>
            <a:r>
              <a:rPr lang="it-IT" sz="2000" dirty="0" smtClean="0">
                <a:solidFill>
                  <a:srgbClr val="000090"/>
                </a:solidFill>
              </a:rPr>
              <a:t>650,00</a:t>
            </a:r>
          </a:p>
          <a:p>
            <a:pPr marL="342900" indent="-342900">
              <a:buFontTx/>
              <a:buChar char="-"/>
            </a:pPr>
            <a:endParaRPr lang="it-IT" sz="400" b="1" dirty="0" smtClean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90"/>
                </a:solidFill>
              </a:rPr>
              <a:t>Donazione  con quota </a:t>
            </a:r>
            <a:r>
              <a:rPr lang="is-IS" sz="2000" dirty="0" smtClean="0">
                <a:solidFill>
                  <a:srgbClr val="000090"/>
                </a:solidFill>
              </a:rPr>
              <a:t>….............................</a:t>
            </a:r>
            <a:r>
              <a:rPr lang="is-IS" sz="2000" dirty="0">
                <a:solidFill>
                  <a:srgbClr val="000090"/>
                </a:solidFill>
              </a:rPr>
              <a:t> </a:t>
            </a:r>
            <a:r>
              <a:rPr lang="is-IS" sz="2000" dirty="0" smtClean="0">
                <a:solidFill>
                  <a:srgbClr val="000090"/>
                </a:solidFill>
              </a:rPr>
              <a:t>   </a:t>
            </a:r>
            <a:r>
              <a:rPr lang="it-IT" sz="2000" b="1" dirty="0">
                <a:solidFill>
                  <a:srgbClr val="000090"/>
                </a:solidFill>
              </a:rPr>
              <a:t>€ </a:t>
            </a:r>
            <a:r>
              <a:rPr lang="it-IT" sz="2000" dirty="0" smtClean="0">
                <a:solidFill>
                  <a:srgbClr val="000090"/>
                </a:solidFill>
              </a:rPr>
              <a:t>150,00</a:t>
            </a:r>
          </a:p>
          <a:p>
            <a:pPr marL="342900" indent="-342900">
              <a:buFontTx/>
              <a:buChar char="-"/>
            </a:pPr>
            <a:endParaRPr lang="it-IT" sz="800" b="1" dirty="0">
              <a:solidFill>
                <a:srgbClr val="000090"/>
              </a:solidFill>
            </a:endParaRPr>
          </a:p>
          <a:p>
            <a:r>
              <a:rPr lang="it-IT" sz="2000" b="1" dirty="0" smtClean="0">
                <a:solidFill>
                  <a:srgbClr val="000090"/>
                </a:solidFill>
              </a:rPr>
              <a:t>			Totale previsione	€ 800,00</a:t>
            </a:r>
          </a:p>
          <a:p>
            <a:endParaRPr lang="it-IT" sz="2000" b="1" dirty="0" smtClean="0">
              <a:solidFill>
                <a:srgbClr val="000090"/>
              </a:solidFill>
            </a:endParaRPr>
          </a:p>
          <a:p>
            <a:endParaRPr lang="it-IT" sz="1000" b="1" dirty="0">
              <a:solidFill>
                <a:srgbClr val="000090"/>
              </a:solidFill>
            </a:endParaRPr>
          </a:p>
          <a:p>
            <a:r>
              <a:rPr lang="it-IT" sz="1800" b="1" dirty="0" smtClean="0">
                <a:solidFill>
                  <a:srgbClr val="000090"/>
                </a:solidFill>
              </a:rPr>
              <a:t>Lavori </a:t>
            </a:r>
            <a:r>
              <a:rPr lang="it-IT" sz="1800" b="1" dirty="0">
                <a:solidFill>
                  <a:srgbClr val="000090"/>
                </a:solidFill>
              </a:rPr>
              <a:t>sintesi:</a:t>
            </a:r>
          </a:p>
          <a:p>
            <a:endParaRPr lang="it-IT" sz="8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800" dirty="0">
                <a:solidFill>
                  <a:srgbClr val="000090"/>
                </a:solidFill>
              </a:rPr>
              <a:t>Lavori di recupero e tinteggiatura dei muretti esterni di recinzione lati via Marini, </a:t>
            </a:r>
            <a:r>
              <a:rPr lang="it-IT" sz="1800" dirty="0" smtClean="0">
                <a:solidFill>
                  <a:srgbClr val="000090"/>
                </a:solidFill>
              </a:rPr>
              <a:t>   via </a:t>
            </a:r>
            <a:r>
              <a:rPr lang="it-IT" sz="1800" dirty="0">
                <a:solidFill>
                  <a:srgbClr val="000090"/>
                </a:solidFill>
              </a:rPr>
              <a:t>Etruria Meridionale, via monti Tatra e via Rallo;</a:t>
            </a:r>
          </a:p>
          <a:p>
            <a:pPr marL="285750" indent="-285750">
              <a:buFont typeface="Arial"/>
              <a:buChar char="•"/>
            </a:pPr>
            <a:endParaRPr lang="it-IT" sz="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800" dirty="0">
                <a:solidFill>
                  <a:srgbClr val="000090"/>
                </a:solidFill>
              </a:rPr>
              <a:t>lavori di recupero e tinteggiatura dei muretti/sedute interne ;</a:t>
            </a:r>
          </a:p>
          <a:p>
            <a:pPr marL="285750" indent="-285750">
              <a:buFont typeface="Arial"/>
              <a:buChar char="•"/>
            </a:pPr>
            <a:endParaRPr lang="it-IT" sz="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800" dirty="0" smtClean="0">
                <a:solidFill>
                  <a:srgbClr val="000090"/>
                </a:solidFill>
              </a:rPr>
              <a:t>Ripristino guaina tetto adiacente rosone chiesa, sotto la croce (urgente con A. Nanni)</a:t>
            </a:r>
            <a:endParaRPr lang="it-IT" sz="18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sz="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800" dirty="0">
                <a:solidFill>
                  <a:srgbClr val="000090"/>
                </a:solidFill>
              </a:rPr>
              <a:t>Ripristino e tinteggiatura </a:t>
            </a:r>
            <a:r>
              <a:rPr lang="it-IT" sz="1800" dirty="0" smtClean="0">
                <a:solidFill>
                  <a:srgbClr val="000090"/>
                </a:solidFill>
              </a:rPr>
              <a:t> </a:t>
            </a:r>
            <a:r>
              <a:rPr lang="it-IT" sz="1800" dirty="0">
                <a:solidFill>
                  <a:srgbClr val="000090"/>
                </a:solidFill>
              </a:rPr>
              <a:t>della fontana accesso sagrato.</a:t>
            </a:r>
          </a:p>
          <a:p>
            <a:pPr marL="285750" indent="-285750">
              <a:buFont typeface="Arial"/>
              <a:buChar char="•"/>
            </a:pPr>
            <a:endParaRPr lang="it-IT" sz="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800" dirty="0">
                <a:solidFill>
                  <a:srgbClr val="000090"/>
                </a:solidFill>
              </a:rPr>
              <a:t>Tinteggiatura pareti parte alta Chiesa,  lato Via Etruria Meridionale </a:t>
            </a:r>
            <a:r>
              <a:rPr lang="it-IT" sz="1800" dirty="0" smtClean="0">
                <a:solidFill>
                  <a:srgbClr val="000090"/>
                </a:solidFill>
              </a:rPr>
              <a:t>(da ultimare con Mario)</a:t>
            </a:r>
            <a:endParaRPr lang="it-IT" sz="1800" b="1" dirty="0" smtClean="0">
              <a:solidFill>
                <a:srgbClr val="000090"/>
              </a:solidFill>
            </a:endParaRPr>
          </a:p>
        </p:txBody>
      </p:sp>
      <p:pic>
        <p:nvPicPr>
          <p:cNvPr id="7" name="Picture 4" descr="C:\Users\fulvio\Desktop\logochiesa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" y="0"/>
            <a:ext cx="97261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0"/>
            <a:ext cx="98166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18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60648"/>
            <a:ext cx="3888432" cy="2088232"/>
          </a:xfrm>
          <a:prstGeom prst="rect">
            <a:avLst/>
          </a:prstGeom>
        </p:spPr>
      </p:pic>
      <p:pic>
        <p:nvPicPr>
          <p:cNvPr id="4" name="Immagine 3" descr="IMG_18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564904"/>
            <a:ext cx="3888432" cy="2160240"/>
          </a:xfrm>
          <a:prstGeom prst="rect">
            <a:avLst/>
          </a:prstGeom>
        </p:spPr>
      </p:pic>
      <p:pic>
        <p:nvPicPr>
          <p:cNvPr id="5" name="Immagine 4" descr="IMG_18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2924944"/>
            <a:ext cx="5040560" cy="2448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88504" y="5013176"/>
            <a:ext cx="8640960" cy="156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Il finanziamento e costi</a:t>
            </a:r>
            <a:r>
              <a:rPr lang="it-IT" sz="2400" dirty="0"/>
              <a:t> </a:t>
            </a:r>
          </a:p>
          <a:p>
            <a:pPr algn="just"/>
            <a:endParaRPr lang="it-IT" sz="1000" dirty="0"/>
          </a:p>
          <a:p>
            <a:pPr marL="285750" indent="-285750" algn="just">
              <a:buFont typeface="Arial"/>
              <a:buChar char="•"/>
            </a:pPr>
            <a:r>
              <a:rPr lang="it-IT" sz="1800" dirty="0"/>
              <a:t>Il finanziamento in parte sarà  coperto dalle iscrizioni </a:t>
            </a:r>
            <a:r>
              <a:rPr lang="it-IT" sz="1800" dirty="0" smtClean="0"/>
              <a:t>/rinnovi 2017 </a:t>
            </a:r>
            <a:r>
              <a:rPr lang="it-IT" sz="1800" dirty="0"/>
              <a:t>della Onlus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800" dirty="0"/>
              <a:t>Importo previsto </a:t>
            </a:r>
            <a:r>
              <a:rPr lang="it-IT" sz="1800" dirty="0" smtClean="0"/>
              <a:t> </a:t>
            </a:r>
            <a:r>
              <a:rPr lang="it-IT" sz="1800" dirty="0"/>
              <a:t>lavori € </a:t>
            </a:r>
            <a:r>
              <a:rPr lang="it-IT" sz="1800" dirty="0" smtClean="0"/>
              <a:t>1.200,00 </a:t>
            </a:r>
            <a:r>
              <a:rPr lang="it-IT" sz="1800" dirty="0"/>
              <a:t>di cui: </a:t>
            </a:r>
            <a:r>
              <a:rPr lang="it-IT" sz="1800" dirty="0" smtClean="0"/>
              <a:t>700,00</a:t>
            </a:r>
            <a:r>
              <a:rPr lang="it-IT" sz="1800" dirty="0"/>
              <a:t> di manodopera </a:t>
            </a:r>
            <a:r>
              <a:rPr lang="it-IT" sz="1800" dirty="0" smtClean="0"/>
              <a:t>(Mario) e 500,00 </a:t>
            </a:r>
            <a:r>
              <a:rPr lang="it-IT" sz="1800" dirty="0"/>
              <a:t>di materiale edile (quarzo, </a:t>
            </a:r>
            <a:r>
              <a:rPr lang="it-IT" sz="1800" dirty="0" smtClean="0"/>
              <a:t>cemento, guaina ecc</a:t>
            </a:r>
            <a:r>
              <a:rPr lang="it-IT" sz="1800" dirty="0"/>
              <a:t>.)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800" dirty="0"/>
              <a:t>Due fasi di lavoro </a:t>
            </a:r>
            <a:r>
              <a:rPr lang="it-IT" sz="1800" dirty="0" smtClean="0"/>
              <a:t>aprile-maggio / settembre-ottobre</a:t>
            </a:r>
            <a:r>
              <a:rPr lang="it-IT" sz="1800" dirty="0"/>
              <a:t>.</a:t>
            </a:r>
          </a:p>
        </p:txBody>
      </p:sp>
      <p:pic>
        <p:nvPicPr>
          <p:cNvPr id="6" name="Immagine 5" descr="P_20170406_095036_vHDR_Aut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260649"/>
            <a:ext cx="5040560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704850" y="333375"/>
            <a:ext cx="88566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898525">
              <a:lnSpc>
                <a:spcPct val="100000"/>
              </a:lnSpc>
            </a:pPr>
            <a:endParaRPr lang="it-IT" sz="1100" b="1" dirty="0"/>
          </a:p>
          <a:p>
            <a:pPr algn="ctr" defTabSz="898525">
              <a:lnSpc>
                <a:spcPct val="100000"/>
              </a:lnSpc>
            </a:pPr>
            <a:r>
              <a:rPr lang="it-IT" sz="3600" b="1" dirty="0"/>
              <a:t>   </a:t>
            </a:r>
          </a:p>
          <a:p>
            <a:pPr algn="ctr" defTabSz="898525">
              <a:lnSpc>
                <a:spcPct val="100000"/>
              </a:lnSpc>
            </a:pPr>
            <a:endParaRPr lang="it-IT" sz="1400" b="1" dirty="0"/>
          </a:p>
          <a:p>
            <a:pPr algn="ctr" defTabSz="898525">
              <a:lnSpc>
                <a:spcPct val="100000"/>
              </a:lnSpc>
            </a:pPr>
            <a:r>
              <a:rPr lang="it-IT" sz="3600" b="1" dirty="0">
                <a:solidFill>
                  <a:srgbClr val="000090"/>
                </a:solidFill>
              </a:rPr>
              <a:t>Popolazione residente a</a:t>
            </a:r>
          </a:p>
          <a:p>
            <a:pPr algn="ctr" defTabSz="898525">
              <a:lnSpc>
                <a:spcPct val="100000"/>
              </a:lnSpc>
            </a:pPr>
            <a:endParaRPr lang="it-IT" sz="300" b="1" dirty="0">
              <a:solidFill>
                <a:srgbClr val="000090"/>
              </a:solidFill>
            </a:endParaRPr>
          </a:p>
          <a:p>
            <a:pPr algn="ctr" defTabSz="898525">
              <a:lnSpc>
                <a:spcPct val="100000"/>
              </a:lnSpc>
            </a:pPr>
            <a:r>
              <a:rPr lang="it-IT" sz="3600" b="1" dirty="0">
                <a:solidFill>
                  <a:srgbClr val="000090"/>
                </a:solidFill>
              </a:rPr>
              <a:t> Marina di Cerveteri</a:t>
            </a:r>
            <a:r>
              <a:rPr lang="it-IT" sz="2800" b="1" dirty="0">
                <a:solidFill>
                  <a:srgbClr val="000090"/>
                </a:solidFill>
              </a:rPr>
              <a:t>	</a:t>
            </a:r>
          </a:p>
          <a:p>
            <a:pPr defTabSz="898525">
              <a:lnSpc>
                <a:spcPts val="2200"/>
              </a:lnSpc>
            </a:pPr>
            <a:r>
              <a:rPr lang="it-IT" sz="2800" b="1" dirty="0">
                <a:solidFill>
                  <a:srgbClr val="000090"/>
                </a:solidFill>
              </a:rPr>
              <a:t>	</a:t>
            </a:r>
          </a:p>
          <a:p>
            <a:pPr defTabSz="898525">
              <a:lnSpc>
                <a:spcPts val="2200"/>
              </a:lnSpc>
            </a:pPr>
            <a:endParaRPr lang="it-IT" sz="2800" b="1" dirty="0">
              <a:solidFill>
                <a:srgbClr val="000090"/>
              </a:solidFill>
            </a:endParaRPr>
          </a:p>
          <a:p>
            <a:pPr defTabSz="898525">
              <a:lnSpc>
                <a:spcPts val="2200"/>
              </a:lnSpc>
            </a:pPr>
            <a:r>
              <a:rPr lang="it-IT" sz="2800" b="1" dirty="0">
                <a:solidFill>
                  <a:srgbClr val="000090"/>
                </a:solidFill>
              </a:rPr>
              <a:t>	 </a:t>
            </a:r>
          </a:p>
          <a:p>
            <a:pPr defTabSz="898525">
              <a:lnSpc>
                <a:spcPts val="2200"/>
              </a:lnSpc>
            </a:pPr>
            <a:r>
              <a:rPr lang="it-IT" sz="2800" b="1" dirty="0">
                <a:solidFill>
                  <a:srgbClr val="000090"/>
                </a:solidFill>
              </a:rPr>
              <a:t>	               </a:t>
            </a:r>
            <a:r>
              <a:rPr lang="it-IT" sz="3200" b="1" dirty="0">
                <a:solidFill>
                  <a:srgbClr val="000090"/>
                </a:solidFill>
              </a:rPr>
              <a:t>Dati statistici  ISTAT </a:t>
            </a:r>
          </a:p>
          <a:p>
            <a:pPr defTabSz="898525">
              <a:lnSpc>
                <a:spcPts val="2200"/>
              </a:lnSpc>
            </a:pPr>
            <a:r>
              <a:rPr lang="it-IT" sz="2800" b="1" dirty="0">
                <a:solidFill>
                  <a:srgbClr val="000090"/>
                </a:solidFill>
              </a:rPr>
              <a:t>	</a:t>
            </a:r>
            <a:r>
              <a:rPr lang="it-IT" sz="1600" b="1" dirty="0">
                <a:solidFill>
                  <a:srgbClr val="000090"/>
                </a:solidFill>
              </a:rPr>
              <a:t>	             </a:t>
            </a:r>
            <a:r>
              <a:rPr lang="it-IT" sz="1600" dirty="0">
                <a:solidFill>
                  <a:srgbClr val="000090"/>
                </a:solidFill>
              </a:rPr>
              <a:t>     (aggiornamento 1° gennaio 2017)</a:t>
            </a:r>
          </a:p>
          <a:p>
            <a:pPr defTabSz="898525">
              <a:lnSpc>
                <a:spcPts val="2200"/>
              </a:lnSpc>
            </a:pPr>
            <a:r>
              <a:rPr lang="it-IT" sz="1000" b="1" dirty="0">
                <a:solidFill>
                  <a:srgbClr val="000090"/>
                </a:solidFill>
              </a:rPr>
              <a:t>.</a:t>
            </a:r>
          </a:p>
          <a:p>
            <a:pPr defTabSz="898525">
              <a:lnSpc>
                <a:spcPts val="2200"/>
              </a:lnSpc>
            </a:pPr>
            <a:r>
              <a:rPr lang="it-IT" sz="2800" b="1" dirty="0">
                <a:solidFill>
                  <a:srgbClr val="000090"/>
                </a:solidFill>
              </a:rPr>
              <a:t>	</a:t>
            </a:r>
          </a:p>
          <a:p>
            <a:pPr defTabSz="898525">
              <a:lnSpc>
                <a:spcPts val="2200"/>
              </a:lnSpc>
            </a:pPr>
            <a:endParaRPr lang="it-IT" sz="3200" b="1" dirty="0">
              <a:solidFill>
                <a:srgbClr val="000090"/>
              </a:solidFill>
            </a:endParaRPr>
          </a:p>
          <a:p>
            <a:pPr defTabSz="898525">
              <a:lnSpc>
                <a:spcPct val="100000"/>
              </a:lnSpc>
            </a:pPr>
            <a:endParaRPr lang="it-IT" sz="3200" b="1" dirty="0">
              <a:solidFill>
                <a:srgbClr val="000090"/>
              </a:solidFill>
            </a:endParaRPr>
          </a:p>
          <a:p>
            <a:pPr defTabSz="898525">
              <a:lnSpc>
                <a:spcPct val="100000"/>
              </a:lnSpc>
            </a:pPr>
            <a:r>
              <a:rPr lang="it-IT" sz="1600" b="1" dirty="0">
                <a:solidFill>
                  <a:srgbClr val="000090"/>
                </a:solidFill>
              </a:rPr>
              <a:t>Consiglio Pastorale Parrocchiale</a:t>
            </a:r>
          </a:p>
          <a:p>
            <a:pPr defTabSz="898525">
              <a:lnSpc>
                <a:spcPct val="100000"/>
              </a:lnSpc>
            </a:pPr>
            <a:r>
              <a:rPr lang="it-IT" sz="1400" dirty="0">
                <a:solidFill>
                  <a:srgbClr val="000090"/>
                </a:solidFill>
              </a:rPr>
              <a:t>Ambito “Carità e fraternità ecclesiale”</a:t>
            </a:r>
          </a:p>
          <a:p>
            <a:pPr defTabSz="898525">
              <a:lnSpc>
                <a:spcPct val="100000"/>
              </a:lnSpc>
            </a:pPr>
            <a:endParaRPr lang="it-IT" sz="800" b="1" dirty="0">
              <a:solidFill>
                <a:srgbClr val="000090"/>
              </a:solidFill>
            </a:endParaRPr>
          </a:p>
          <a:p>
            <a:pPr defTabSz="898525">
              <a:lnSpc>
                <a:spcPct val="100000"/>
              </a:lnSpc>
            </a:pPr>
            <a:r>
              <a:rPr lang="it-IT" sz="1400" dirty="0">
                <a:solidFill>
                  <a:srgbClr val="000090"/>
                </a:solidFill>
              </a:rPr>
              <a:t>Fulvio Di Giuseppe - Daniele Barbetti</a:t>
            </a:r>
            <a:r>
              <a:rPr lang="it-IT" sz="1400" b="1" dirty="0">
                <a:solidFill>
                  <a:srgbClr val="000090"/>
                </a:solidFill>
              </a:rPr>
              <a:t>	</a:t>
            </a:r>
          </a:p>
          <a:p>
            <a:pPr defTabSz="898525">
              <a:lnSpc>
                <a:spcPts val="2200"/>
              </a:lnSpc>
            </a:pPr>
            <a:endParaRPr lang="it-IT" sz="1400" b="1" dirty="0">
              <a:solidFill>
                <a:srgbClr val="000090"/>
              </a:solidFill>
            </a:endParaRPr>
          </a:p>
          <a:p>
            <a:pPr defTabSz="898525">
              <a:lnSpc>
                <a:spcPts val="2200"/>
              </a:lnSpc>
            </a:pPr>
            <a:endParaRPr lang="it-IT" sz="2800" b="1" dirty="0"/>
          </a:p>
          <a:p>
            <a:pPr defTabSz="898525">
              <a:lnSpc>
                <a:spcPts val="2200"/>
              </a:lnSpc>
            </a:pPr>
            <a:endParaRPr lang="it-IT" sz="2800" b="1" dirty="0"/>
          </a:p>
          <a:p>
            <a:pPr defTabSz="898525">
              <a:lnSpc>
                <a:spcPts val="2200"/>
              </a:lnSpc>
            </a:pPr>
            <a:endParaRPr lang="it-IT" sz="1800" b="1" dirty="0"/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608763" y="5229225"/>
            <a:ext cx="2952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898525">
              <a:lnSpc>
                <a:spcPts val="1300"/>
              </a:lnSpc>
            </a:pPr>
            <a:endParaRPr lang="it-IT" sz="1100" b="1" dirty="0">
              <a:solidFill>
                <a:srgbClr val="000090"/>
              </a:solidFill>
            </a:endParaRPr>
          </a:p>
          <a:p>
            <a:pPr algn="ctr" defTabSz="898525">
              <a:lnSpc>
                <a:spcPts val="1300"/>
              </a:lnSpc>
            </a:pPr>
            <a:r>
              <a:rPr lang="it-IT" b="1" dirty="0">
                <a:solidFill>
                  <a:srgbClr val="000090"/>
                </a:solidFill>
                <a:cs typeface="Arial" charset="0"/>
              </a:rPr>
              <a:t>Comunità  parrocchiale </a:t>
            </a:r>
          </a:p>
          <a:p>
            <a:pPr algn="ctr" defTabSz="898525">
              <a:lnSpc>
                <a:spcPts val="1300"/>
              </a:lnSpc>
            </a:pPr>
            <a:r>
              <a:rPr lang="ja-JP" altLang="it-IT" b="1" dirty="0">
                <a:solidFill>
                  <a:srgbClr val="000090"/>
                </a:solidFill>
                <a:cs typeface="Arial" charset="0"/>
              </a:rPr>
              <a:t>“</a:t>
            </a:r>
            <a:r>
              <a:rPr lang="it-IT" altLang="ja-JP" b="1" dirty="0">
                <a:solidFill>
                  <a:srgbClr val="000090"/>
                </a:solidFill>
                <a:cs typeface="Arial" charset="0"/>
              </a:rPr>
              <a:t>San Francesco d</a:t>
            </a:r>
            <a:r>
              <a:rPr lang="ja-JP" altLang="it-IT" b="1" dirty="0">
                <a:solidFill>
                  <a:srgbClr val="000090"/>
                </a:solidFill>
                <a:cs typeface="Arial" charset="0"/>
              </a:rPr>
              <a:t>’</a:t>
            </a:r>
            <a:r>
              <a:rPr lang="it-IT" altLang="ja-JP" b="1" dirty="0">
                <a:solidFill>
                  <a:srgbClr val="000090"/>
                </a:solidFill>
                <a:cs typeface="Arial" charset="0"/>
              </a:rPr>
              <a:t> Assisi</a:t>
            </a:r>
            <a:r>
              <a:rPr lang="ja-JP" altLang="it-IT" b="1" dirty="0">
                <a:solidFill>
                  <a:srgbClr val="000090"/>
                </a:solidFill>
                <a:cs typeface="Arial" charset="0"/>
              </a:rPr>
              <a:t>”</a:t>
            </a:r>
            <a:endParaRPr lang="it-IT" altLang="ja-JP" b="1" dirty="0">
              <a:solidFill>
                <a:srgbClr val="000090"/>
              </a:solidFill>
              <a:cs typeface="Arial" charset="0"/>
            </a:endParaRPr>
          </a:p>
          <a:p>
            <a:pPr algn="ctr" defTabSz="898525">
              <a:lnSpc>
                <a:spcPts val="1300"/>
              </a:lnSpc>
            </a:pPr>
            <a:r>
              <a:rPr lang="it-IT" sz="1000" b="1" dirty="0">
                <a:solidFill>
                  <a:srgbClr val="000090"/>
                </a:solidFill>
                <a:cs typeface="Arial" charset="0"/>
              </a:rPr>
              <a:t>MARINA DI CERVETERI</a:t>
            </a:r>
          </a:p>
          <a:p>
            <a:pPr algn="ctr" defTabSz="898525">
              <a:lnSpc>
                <a:spcPts val="1300"/>
              </a:lnSpc>
            </a:pPr>
            <a:endParaRPr lang="it-IT" sz="300" b="1" dirty="0">
              <a:solidFill>
                <a:srgbClr val="000090"/>
              </a:solidFill>
            </a:endParaRPr>
          </a:p>
          <a:p>
            <a:pPr algn="ctr" defTabSz="898525">
              <a:lnSpc>
                <a:spcPts val="1300"/>
              </a:lnSpc>
            </a:pPr>
            <a:r>
              <a:rPr lang="it-IT" sz="1100" b="1" dirty="0">
                <a:solidFill>
                  <a:srgbClr val="000090"/>
                </a:solidFill>
              </a:rPr>
              <a:t>Marzo  2017</a:t>
            </a:r>
          </a:p>
        </p:txBody>
      </p:sp>
      <p:pic>
        <p:nvPicPr>
          <p:cNvPr id="16387" name="Immagine 1" descr="image002 cop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5888"/>
            <a:ext cx="122396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magine 2" descr="images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115888"/>
            <a:ext cx="12239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7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8975" y="188913"/>
            <a:ext cx="9217025" cy="6669087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COMUNE DI CERVETERI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Ceri</a:t>
            </a:r>
            <a:r>
              <a:rPr lang="it-IT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Due Casette, Furbara, Borgo San Martino, Sasso, Valcanneto, Casetta Mattei, Cerqueto, Quartaccio, </a:t>
            </a:r>
            <a:r>
              <a:rPr lang="it-IT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Cerenova,</a:t>
            </a:r>
            <a:r>
              <a:rPr lang="it-IT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Campo di Mare</a:t>
            </a:r>
            <a:r>
              <a:rPr lang="it-IT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I Terzi, San Paolo, Gricciano, Pian della Carlotta, Zambra.</a:t>
            </a:r>
            <a:endParaRPr lang="it-IT" sz="6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Popolazione  Cerveteri 	 	</a:t>
            </a: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35.330</a:t>
            </a:r>
            <a:r>
              <a:rPr lang="it-IT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it-IT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(2011)  27.026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Popolazione Marina di Cerveteri    </a:t>
            </a:r>
            <a:r>
              <a:rPr lang="it-IT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8.304 </a:t>
            </a:r>
            <a:r>
              <a:rPr lang="it-IT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23,5% peso su Comune </a:t>
            </a:r>
            <a:endParaRPr lang="it-IT" sz="7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endParaRPr lang="it-IT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8000" b="1" dirty="0" smtClean="0">
              <a:solidFill>
                <a:srgbClr val="114FFB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3200" b="1" dirty="0">
              <a:solidFill>
                <a:srgbClr val="114FFB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Popolazione  Cerveteri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	</a:t>
            </a:r>
            <a:r>
              <a:rPr lang="it-IT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37.700 </a:t>
            </a:r>
            <a:r>
              <a:rPr lang="it-IT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(</a:t>
            </a:r>
            <a:r>
              <a:rPr lang="it-IT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2017)  28.688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</a:rPr>
              <a:t>+ 6%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Superficie    </a:t>
            </a:r>
            <a:r>
              <a:rPr lang="it-IT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134,32 </a:t>
            </a:r>
            <a:r>
              <a:rPr lang="it-IT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km²	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Densità       </a:t>
            </a:r>
            <a:r>
              <a:rPr lang="it-IT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278,74 </a:t>
            </a:r>
            <a:r>
              <a:rPr lang="it-IT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ab./km²</a:t>
            </a:r>
            <a:r>
              <a:rPr lang="it-IT" sz="7200" dirty="0"/>
              <a:t>	</a:t>
            </a:r>
            <a:endParaRPr lang="it-IT" sz="7200" b="1" dirty="0">
              <a:solidFill>
                <a:srgbClr val="008000"/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Popolazione Marina C. </a:t>
            </a:r>
            <a:r>
              <a:rPr lang="it-IT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	   </a:t>
            </a:r>
            <a:r>
              <a:rPr lang="it-IT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9.012</a:t>
            </a:r>
            <a:r>
              <a:rPr lang="it-IT" sz="10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it-IT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23,9% peso su Comune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</a:rPr>
              <a:t>+8,5%</a:t>
            </a:r>
            <a:endParaRPr lang="it-IT" sz="7200" b="1" dirty="0">
              <a:solidFill>
                <a:srgbClr val="008000"/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Confronto comuni limitrofi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Popolazione Ladispoli  41.120 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(2017) </a:t>
            </a:r>
            <a:r>
              <a:rPr lang="it-IT" sz="7200" b="1" dirty="0" smtClean="0">
                <a:solidFill>
                  <a:srgbClr val="008000"/>
                </a:solidFill>
                <a:latin typeface="Arial" charset="0"/>
              </a:rPr>
              <a:t>+10,6%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400" b="1" dirty="0" smtClean="0">
                <a:latin typeface="Arial"/>
                <a:cs typeface="Arial"/>
              </a:rPr>
              <a:t>Superficie    </a:t>
            </a:r>
            <a:r>
              <a:rPr lang="it-IT" sz="6400" dirty="0" smtClean="0">
                <a:latin typeface="Arial"/>
                <a:cs typeface="Arial"/>
              </a:rPr>
              <a:t>25,95 </a:t>
            </a:r>
            <a:r>
              <a:rPr lang="it-IT" sz="6400" dirty="0">
                <a:latin typeface="Arial"/>
                <a:cs typeface="Arial"/>
              </a:rPr>
              <a:t>km²	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400" b="1" dirty="0" smtClean="0">
                <a:latin typeface="Arial"/>
                <a:cs typeface="Arial"/>
              </a:rPr>
              <a:t>Densità    </a:t>
            </a:r>
            <a:r>
              <a:rPr lang="it-IT" sz="6400" dirty="0" smtClean="0">
                <a:latin typeface="Arial"/>
                <a:cs typeface="Arial"/>
              </a:rPr>
              <a:t>1.582,85 </a:t>
            </a:r>
            <a:r>
              <a:rPr lang="it-IT" sz="6400" dirty="0">
                <a:latin typeface="Arial"/>
                <a:cs typeface="Arial"/>
              </a:rPr>
              <a:t>ab./km²	</a:t>
            </a:r>
            <a:endParaRPr lang="it-IT" sz="6400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it-IT" sz="3200" b="1" dirty="0" smtClean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it-IT" sz="8000" b="1" dirty="0" smtClean="0"/>
              <a:t>Popolazione Bracciano</a:t>
            </a:r>
            <a:r>
              <a:rPr lang="it-IT" sz="6400" b="1" dirty="0"/>
              <a:t>	</a:t>
            </a:r>
            <a:r>
              <a:rPr lang="it-IT" sz="8000" b="1" dirty="0" smtClean="0">
                <a:latin typeface="Arial"/>
                <a:cs typeface="Arial"/>
              </a:rPr>
              <a:t>19.458 </a:t>
            </a:r>
            <a:r>
              <a:rPr lang="it-IT" sz="8000" dirty="0" smtClean="0">
                <a:latin typeface="Arial"/>
                <a:cs typeface="Arial"/>
              </a:rPr>
              <a:t>(2017) </a:t>
            </a:r>
            <a:r>
              <a:rPr lang="it-IT" sz="7200" b="1" dirty="0" smtClean="0">
                <a:solidFill>
                  <a:srgbClr val="008000"/>
                </a:solidFill>
                <a:latin typeface="Arial"/>
                <a:cs typeface="Arial"/>
              </a:rPr>
              <a:t>+4,9%</a:t>
            </a:r>
            <a:r>
              <a:rPr lang="it-IT" sz="6400" dirty="0">
                <a:latin typeface="Arial"/>
                <a:cs typeface="Arial"/>
              </a:rPr>
              <a:t>	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it-IT" sz="6400" b="1" dirty="0" smtClean="0">
                <a:latin typeface="Arial"/>
                <a:cs typeface="Arial"/>
              </a:rPr>
              <a:t>Superficie    </a:t>
            </a:r>
            <a:r>
              <a:rPr lang="it-IT" sz="6400" dirty="0" smtClean="0">
                <a:latin typeface="Arial"/>
                <a:cs typeface="Arial"/>
              </a:rPr>
              <a:t>143,06 </a:t>
            </a:r>
            <a:r>
              <a:rPr lang="it-IT" sz="6400" dirty="0">
                <a:latin typeface="Arial"/>
                <a:cs typeface="Arial"/>
              </a:rPr>
              <a:t>km²	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it-IT" sz="6400" b="1" dirty="0" smtClean="0">
                <a:latin typeface="Arial"/>
                <a:cs typeface="Arial"/>
              </a:rPr>
              <a:t>Densità    </a:t>
            </a:r>
            <a:r>
              <a:rPr lang="it-IT" sz="6400" dirty="0" smtClean="0">
                <a:latin typeface="Arial"/>
                <a:cs typeface="Arial"/>
              </a:rPr>
              <a:t>135,49 </a:t>
            </a:r>
            <a:r>
              <a:rPr lang="it-IT" sz="6400" dirty="0">
                <a:latin typeface="Arial"/>
                <a:cs typeface="Arial"/>
              </a:rPr>
              <a:t>ab./km²</a:t>
            </a:r>
            <a:r>
              <a:rPr lang="it-IT" sz="6400" dirty="0"/>
              <a:t>	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6400" dirty="0">
              <a:latin typeface="Arial"/>
              <a:cs typeface="Arial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8000" b="1" dirty="0">
              <a:solidFill>
                <a:srgbClr val="008000"/>
              </a:solidFill>
              <a:latin typeface="Arial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8000" b="1" dirty="0">
              <a:solidFill>
                <a:srgbClr val="114FFB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8000" b="1" dirty="0" smtClean="0">
              <a:solidFill>
                <a:srgbClr val="114FFB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None/>
              <a:tabLst>
                <a:tab pos="292100" algn="l"/>
                <a:tab pos="635000" algn="l"/>
              </a:tabLst>
              <a:defRPr/>
            </a:pPr>
            <a:endParaRPr lang="it-IT" sz="8000" b="1" dirty="0">
              <a:solidFill>
                <a:srgbClr val="114FFB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endParaRPr lang="it-IT" sz="8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A1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-    </a:t>
            </a:r>
            <a:r>
              <a:rPr lang="it-IT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Residenti</a:t>
            </a: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	</a:t>
            </a: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it-IT" sz="9600" b="1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8.304</a:t>
            </a:r>
            <a:r>
              <a:rPr lang="it-IT" sz="8000" b="1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(2011)	</a:t>
            </a:r>
            <a:r>
              <a:rPr lang="it-IT" sz="112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9.012</a:t>
            </a:r>
            <a:r>
              <a:rPr lang="it-IT" sz="96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8000" b="1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8000" b="1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2017) + 8,5%</a:t>
            </a:r>
            <a:endParaRPr lang="it-IT" sz="8000" b="1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7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estera	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1.067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13%)</a:t>
            </a:r>
            <a:r>
              <a:rPr lang="it-IT" sz="72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   604 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(f. 57%)         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463 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m. 43%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					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1.226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(14%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+ 14,9       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689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(f.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56%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+14,1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537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m.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44%)+16%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italiana 	</a:t>
            </a:r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7.237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87%)</a:t>
            </a:r>
            <a:r>
              <a:rPr lang="it-IT" sz="72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	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3.635 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(f. 50%)      </a:t>
            </a:r>
            <a:r>
              <a:rPr lang="it-IT" sz="56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         </a:t>
            </a:r>
            <a:r>
              <a:rPr lang="it-IT" sz="7200" dirty="0" smtClean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3.602 </a:t>
            </a:r>
            <a:r>
              <a:rPr lang="it-IT" sz="5600" dirty="0">
                <a:solidFill>
                  <a:srgbClr val="114FFB"/>
                </a:solidFill>
                <a:latin typeface="Arial" charset="0"/>
                <a:ea typeface="+mn-ea"/>
                <a:cs typeface="+mn-cs"/>
              </a:rPr>
              <a:t>(m. 50%)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				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7.786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86%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+7,6      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3.894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f. 50%) 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+7%     </a:t>
            </a:r>
            <a:r>
              <a:rPr lang="it-IT" sz="9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3.892</a:t>
            </a:r>
            <a:r>
              <a:rPr lang="it-IT" sz="7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t-IT" sz="5600" dirty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(m. 50%</a:t>
            </a:r>
            <a:r>
              <a:rPr lang="it-IT" sz="56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)+8%</a:t>
            </a:r>
            <a:endParaRPr lang="it-IT" sz="5600" dirty="0">
              <a:solidFill>
                <a:srgbClr val="008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A2 -    Famiglie    			4.445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estera	  525	(12%) 	media componenti  2,0 persone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Nazionalità italiana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	3.920 	(88%)	media componenti  1,8  persone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292100" algn="l"/>
                <a:tab pos="635000" algn="l"/>
              </a:tabLst>
              <a:defRPr/>
            </a:pP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ccia giù 1"/>
          <p:cNvSpPr/>
          <p:nvPr/>
        </p:nvSpPr>
        <p:spPr>
          <a:xfrm>
            <a:off x="1136576" y="2204864"/>
            <a:ext cx="1368152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01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0DFCA"/>
      </a:accent1>
      <a:accent2>
        <a:srgbClr val="FAFD00"/>
      </a:accent2>
      <a:accent3>
        <a:srgbClr val="FFFFFF"/>
      </a:accent3>
      <a:accent4>
        <a:srgbClr val="000000"/>
      </a:accent4>
      <a:accent5>
        <a:srgbClr val="AAECE1"/>
      </a:accent5>
      <a:accent6>
        <a:srgbClr val="E3E500"/>
      </a:accent6>
      <a:hlink>
        <a:srgbClr val="FC0128"/>
      </a:hlink>
      <a:folHlink>
        <a:srgbClr val="FCFE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27597</TotalTime>
  <Pages>24</Pages>
  <Words>1529</Words>
  <Application>Microsoft Office PowerPoint</Application>
  <PresentationFormat>A4 (21x29,7 cm)</PresentationFormat>
  <Paragraphs>541</Paragraphs>
  <Slides>35</Slides>
  <Notes>30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ＭＳ Ｐゴシック</vt:lpstr>
      <vt:lpstr>Andale Mono</vt:lpstr>
      <vt:lpstr>Arial</vt:lpstr>
      <vt:lpstr>Arial Black</vt:lpstr>
      <vt:lpstr>News Gothic MT</vt:lpstr>
      <vt:lpstr>Wingdings</vt:lpstr>
      <vt:lpstr>Wingdings 2</vt:lpstr>
      <vt:lpstr>Brezza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CINEMA INSIEME con Nicole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dati popolazione Marina di Cerveteri</vt:lpstr>
      <vt:lpstr>Analisi dati popolazione Marina di Cerveteri</vt:lpstr>
      <vt:lpstr>Presentazione standard di PowerPoint</vt:lpstr>
      <vt:lpstr>Analisi dati popolazione Marina di Cerveteri</vt:lpstr>
      <vt:lpstr>Analisi dati popolazione Marina di Cerveteri</vt:lpstr>
      <vt:lpstr>Analisi dati popolazione Marina di Cerveteri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F.S. S.p.A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DI GIUSEPPE</dc:creator>
  <cp:lastModifiedBy>Segreteria Parrocchia</cp:lastModifiedBy>
  <cp:revision>809</cp:revision>
  <cp:lastPrinted>2000-11-07T14:20:44Z</cp:lastPrinted>
  <dcterms:created xsi:type="dcterms:W3CDTF">2000-04-19T13:35:13Z</dcterms:created>
  <dcterms:modified xsi:type="dcterms:W3CDTF">2017-04-21T16:47:51Z</dcterms:modified>
</cp:coreProperties>
</file>